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5" r:id="rId18"/>
    <p:sldId id="272" r:id="rId19"/>
    <p:sldId id="276" r:id="rId20"/>
    <p:sldId id="277" r:id="rId21"/>
    <p:sldId id="278" r:id="rId22"/>
    <p:sldId id="273" r:id="rId23"/>
    <p:sldId id="279" r:id="rId24"/>
    <p:sldId id="280" r:id="rId25"/>
    <p:sldId id="274" r:id="rId26"/>
  </p:sldIdLst>
  <p:sldSz cx="9144000" cy="5143500" type="screen16x9"/>
  <p:notesSz cx="6858000" cy="9144000"/>
  <p:embeddedFontLs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69"/>
  </p:normalViewPr>
  <p:slideViewPr>
    <p:cSldViewPr snapToGrid="0">
      <p:cViewPr varScale="1">
        <p:scale>
          <a:sx n="152" d="100"/>
          <a:sy n="152" d="100"/>
        </p:scale>
        <p:origin x="72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gif>
</file>

<file path=ppt/media/image11.gif>
</file>

<file path=ppt/media/image12.gif>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8f2f23e12c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8f2f23e12c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ca11f1671e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ca11f1671e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8f2f23e12c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8f2f23e12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8f2f23e12c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8f2f23e12c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8f2f23e12c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8f2f23e12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8f2f23e12c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8f2f23e12c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ca11f1671e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ca11f1671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ca11f1671e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ca11f1671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80386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ca11f167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ca11f167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ca11f167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ca11f167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74579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6d70de6575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6d70de6575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ca11f167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ca11f167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45801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ca11f167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ca11f167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58909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ca11f1671e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ca11f1671e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ca11f1671e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ca11f1671e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20008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ca11f1671e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ca11f1671e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59054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6d70de6575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6d70de6575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6d70de6575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6d70de657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6d70de6575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6d70de657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6d70de6575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6d70de6575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6d70de6575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6d70de6575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ca11f1671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ca11f167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ca11f1671e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ca11f167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ca11f1671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ca11f1671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rompt-crowd.vercel.app/"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github.com/Gabul99/PromptCrowd"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www.ultimate.ai/blog/ai-automation/chatgpt-the-tech-behind-the-hype-and-what-it-means-for-your-support" TargetMode="External"/><Relationship Id="rId7" Type="http://schemas.openxmlformats.org/officeDocument/2006/relationships/hyperlink" Target="https://vercel.com/home"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hyperlink" Target="https://medium.com/@dugguRK/understanding-real-time-firebase-database-in-android-eec9967745c8" TargetMode="External"/><Relationship Id="rId5" Type="http://schemas.openxmlformats.org/officeDocument/2006/relationships/hyperlink" Target="https://react.dev/" TargetMode="External"/><Relationship Id="rId4" Type="http://schemas.openxmlformats.org/officeDocument/2006/relationships/hyperlink" Target="https://botpenguin.com/glossary/prompt-engineeri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508000" y="508000"/>
            <a:ext cx="57375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b="1">
                <a:solidFill>
                  <a:schemeClr val="dk1"/>
                </a:solidFill>
              </a:rPr>
              <a:t>PromptCrowd</a:t>
            </a:r>
            <a:endParaRPr sz="3600" b="1">
              <a:solidFill>
                <a:schemeClr val="dk1"/>
              </a:solidFill>
            </a:endParaRPr>
          </a:p>
        </p:txBody>
      </p:sp>
      <p:sp>
        <p:nvSpPr>
          <p:cNvPr id="55" name="Google Shape;55;p13"/>
          <p:cNvSpPr txBox="1"/>
          <p:nvPr/>
        </p:nvSpPr>
        <p:spPr>
          <a:xfrm>
            <a:off x="508000" y="1205400"/>
            <a:ext cx="6704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2"/>
                </a:solidFill>
              </a:rPr>
              <a:t>Solution for Prompt Engineering with Crowdsourcing</a:t>
            </a:r>
            <a:endParaRPr sz="1800">
              <a:solidFill>
                <a:schemeClr val="dk2"/>
              </a:solidFill>
            </a:endParaRPr>
          </a:p>
        </p:txBody>
      </p:sp>
      <p:sp>
        <p:nvSpPr>
          <p:cNvPr id="56" name="Google Shape;56;p13"/>
          <p:cNvSpPr txBox="1"/>
          <p:nvPr/>
        </p:nvSpPr>
        <p:spPr>
          <a:xfrm>
            <a:off x="3590900" y="3773050"/>
            <a:ext cx="5048100" cy="9234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600">
                <a:solidFill>
                  <a:schemeClr val="dk2"/>
                </a:solidFill>
              </a:rPr>
              <a:t>23-24 Sem 2 SC4052 &lt;Cloud Computing&gt; Project</a:t>
            </a:r>
            <a:endParaRPr sz="1600">
              <a:solidFill>
                <a:schemeClr val="dk2"/>
              </a:solidFill>
            </a:endParaRPr>
          </a:p>
          <a:p>
            <a:pPr marL="0" lvl="0" indent="0" algn="r" rtl="0">
              <a:spcBef>
                <a:spcPts val="0"/>
              </a:spcBef>
              <a:spcAft>
                <a:spcPts val="0"/>
              </a:spcAft>
              <a:buNone/>
            </a:pPr>
            <a:endParaRPr sz="1600">
              <a:solidFill>
                <a:schemeClr val="dk2"/>
              </a:solidFill>
            </a:endParaRPr>
          </a:p>
          <a:p>
            <a:pPr marL="0" lvl="0" indent="0" algn="r" rtl="0">
              <a:spcBef>
                <a:spcPts val="0"/>
              </a:spcBef>
              <a:spcAft>
                <a:spcPts val="0"/>
              </a:spcAft>
              <a:buNone/>
            </a:pPr>
            <a:r>
              <a:rPr lang="en" sz="1600" b="1">
                <a:solidFill>
                  <a:schemeClr val="dk1"/>
                </a:solidFill>
              </a:rPr>
              <a:t>N2304863G LEE HEECHAN</a:t>
            </a:r>
            <a:endParaRPr sz="1600" b="1">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Demo</a:t>
            </a:r>
            <a:endParaRPr sz="1800">
              <a:solidFill>
                <a:schemeClr val="dk1"/>
              </a:solidFill>
            </a:endParaRPr>
          </a:p>
        </p:txBody>
      </p:sp>
      <p:sp>
        <p:nvSpPr>
          <p:cNvPr id="150" name="Google Shape;150;p22"/>
          <p:cNvSpPr txBox="1"/>
          <p:nvPr/>
        </p:nvSpPr>
        <p:spPr>
          <a:xfrm>
            <a:off x="438550" y="2110050"/>
            <a:ext cx="60000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rPr>
              <a:t>Demo Website: </a:t>
            </a:r>
            <a:r>
              <a:rPr lang="en" sz="1600" u="sng">
                <a:solidFill>
                  <a:schemeClr val="hlink"/>
                </a:solidFill>
                <a:hlinkClick r:id="rId3"/>
              </a:rPr>
              <a:t>https://prompt-crowd.vercel.app/</a:t>
            </a:r>
            <a:endParaRPr sz="1600">
              <a:solidFill>
                <a:schemeClr val="dk1"/>
              </a:solidFill>
            </a:endParaRPr>
          </a:p>
          <a:p>
            <a:pPr marL="0" lvl="0" indent="0" algn="l" rtl="0">
              <a:spcBef>
                <a:spcPts val="0"/>
              </a:spcBef>
              <a:spcAft>
                <a:spcPts val="0"/>
              </a:spcAft>
              <a:buNone/>
            </a:pPr>
            <a:endParaRPr sz="1600">
              <a:solidFill>
                <a:schemeClr val="dk1"/>
              </a:solidFill>
            </a:endParaRPr>
          </a:p>
          <a:p>
            <a:pPr marL="0" lvl="0" indent="0" algn="l" rtl="0">
              <a:spcBef>
                <a:spcPts val="0"/>
              </a:spcBef>
              <a:spcAft>
                <a:spcPts val="0"/>
              </a:spcAft>
              <a:buNone/>
            </a:pPr>
            <a:r>
              <a:rPr lang="en" sz="1600">
                <a:solidFill>
                  <a:schemeClr val="dk1"/>
                </a:solidFill>
              </a:rPr>
              <a:t>Demo Github: </a:t>
            </a:r>
            <a:r>
              <a:rPr lang="en" sz="1600" u="sng">
                <a:solidFill>
                  <a:schemeClr val="hlink"/>
                </a:solidFill>
                <a:hlinkClick r:id="rId4"/>
              </a:rPr>
              <a:t>https://github.com/Gabul99/PromptCrowd</a:t>
            </a:r>
            <a:r>
              <a:rPr lang="en" sz="1600">
                <a:solidFill>
                  <a:schemeClr val="dk1"/>
                </a:solidFill>
              </a:rPr>
              <a:t> </a:t>
            </a:r>
            <a:endParaRPr sz="16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3"/>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Demo</a:t>
            </a:r>
            <a:endParaRPr sz="1800">
              <a:solidFill>
                <a:schemeClr val="dk1"/>
              </a:solidFill>
            </a:endParaRPr>
          </a:p>
        </p:txBody>
      </p:sp>
      <p:pic>
        <p:nvPicPr>
          <p:cNvPr id="156" name="Google Shape;156;p23"/>
          <p:cNvPicPr preferRelativeResize="0"/>
          <p:nvPr/>
        </p:nvPicPr>
        <p:blipFill>
          <a:blip r:embed="rId3">
            <a:alphaModFix/>
          </a:blip>
          <a:stretch>
            <a:fillRect/>
          </a:stretch>
        </p:blipFill>
        <p:spPr>
          <a:xfrm>
            <a:off x="1417375" y="808425"/>
            <a:ext cx="6309250" cy="3526650"/>
          </a:xfrm>
          <a:prstGeom prst="rect">
            <a:avLst/>
          </a:prstGeom>
          <a:noFill/>
          <a:ln>
            <a:noFill/>
          </a:ln>
        </p:spPr>
      </p:pic>
      <p:sp>
        <p:nvSpPr>
          <p:cNvPr id="157" name="Google Shape;157;p23"/>
          <p:cNvSpPr txBox="1"/>
          <p:nvPr/>
        </p:nvSpPr>
        <p:spPr>
          <a:xfrm>
            <a:off x="346950" y="4335075"/>
            <a:ext cx="84384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rPr>
              <a:t>Login: There is no register step for this demo. Anyone can enter with their nickname</a:t>
            </a:r>
            <a:endParaRPr sz="16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4"/>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Demo</a:t>
            </a:r>
            <a:endParaRPr sz="1800">
              <a:solidFill>
                <a:schemeClr val="dk1"/>
              </a:solidFill>
            </a:endParaRPr>
          </a:p>
        </p:txBody>
      </p:sp>
      <p:sp>
        <p:nvSpPr>
          <p:cNvPr id="163" name="Google Shape;163;p24"/>
          <p:cNvSpPr txBox="1"/>
          <p:nvPr/>
        </p:nvSpPr>
        <p:spPr>
          <a:xfrm>
            <a:off x="352800" y="4245150"/>
            <a:ext cx="84384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rPr>
              <a:t>New question modal: Users should type title, detail, example user message and expected AI answer.</a:t>
            </a:r>
            <a:endParaRPr sz="1600">
              <a:solidFill>
                <a:schemeClr val="dk1"/>
              </a:solidFill>
            </a:endParaRPr>
          </a:p>
        </p:txBody>
      </p:sp>
      <p:pic>
        <p:nvPicPr>
          <p:cNvPr id="164" name="Google Shape;164;p24"/>
          <p:cNvPicPr preferRelativeResize="0"/>
          <p:nvPr/>
        </p:nvPicPr>
        <p:blipFill>
          <a:blip r:embed="rId3">
            <a:alphaModFix/>
          </a:blip>
          <a:stretch>
            <a:fillRect/>
          </a:stretch>
        </p:blipFill>
        <p:spPr>
          <a:xfrm>
            <a:off x="1366350" y="826000"/>
            <a:ext cx="6034176" cy="3372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5"/>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Demo</a:t>
            </a:r>
            <a:endParaRPr sz="1800">
              <a:solidFill>
                <a:schemeClr val="dk1"/>
              </a:solidFill>
            </a:endParaRPr>
          </a:p>
        </p:txBody>
      </p:sp>
      <p:sp>
        <p:nvSpPr>
          <p:cNvPr id="170" name="Google Shape;170;p25"/>
          <p:cNvSpPr txBox="1"/>
          <p:nvPr/>
        </p:nvSpPr>
        <p:spPr>
          <a:xfrm>
            <a:off x="352800" y="4245150"/>
            <a:ext cx="84384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rPr>
              <a:t>New answer and Test: User can make new prompts, adjust the LLM parameters and they can immediately test their prompts by GPT</a:t>
            </a:r>
            <a:endParaRPr sz="1600">
              <a:solidFill>
                <a:schemeClr val="dk1"/>
              </a:solidFill>
            </a:endParaRPr>
          </a:p>
        </p:txBody>
      </p:sp>
      <p:pic>
        <p:nvPicPr>
          <p:cNvPr id="171" name="Google Shape;171;p25"/>
          <p:cNvPicPr preferRelativeResize="0"/>
          <p:nvPr/>
        </p:nvPicPr>
        <p:blipFill>
          <a:blip r:embed="rId3">
            <a:alphaModFix/>
          </a:blip>
          <a:stretch>
            <a:fillRect/>
          </a:stretch>
        </p:blipFill>
        <p:spPr>
          <a:xfrm>
            <a:off x="1658300" y="826000"/>
            <a:ext cx="5827399" cy="3257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6"/>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Demo</a:t>
            </a:r>
            <a:endParaRPr sz="1800">
              <a:solidFill>
                <a:schemeClr val="dk1"/>
              </a:solidFill>
            </a:endParaRPr>
          </a:p>
        </p:txBody>
      </p:sp>
      <p:sp>
        <p:nvSpPr>
          <p:cNvPr id="177" name="Google Shape;177;p26"/>
          <p:cNvSpPr txBox="1"/>
          <p:nvPr/>
        </p:nvSpPr>
        <p:spPr>
          <a:xfrm>
            <a:off x="352800" y="3647200"/>
            <a:ext cx="84384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rPr>
              <a:t>Fork count in answer list: This fork count UI means that how many times this answer has been forked. It is expected to play a role like paper citation.</a:t>
            </a:r>
            <a:endParaRPr sz="1600">
              <a:solidFill>
                <a:schemeClr val="dk1"/>
              </a:solidFill>
            </a:endParaRPr>
          </a:p>
        </p:txBody>
      </p:sp>
      <p:pic>
        <p:nvPicPr>
          <p:cNvPr id="178" name="Google Shape;178;p26"/>
          <p:cNvPicPr preferRelativeResize="0"/>
          <p:nvPr/>
        </p:nvPicPr>
        <p:blipFill>
          <a:blip r:embed="rId3">
            <a:alphaModFix/>
          </a:blip>
          <a:stretch>
            <a:fillRect/>
          </a:stretch>
        </p:blipFill>
        <p:spPr>
          <a:xfrm>
            <a:off x="2648337" y="1092275"/>
            <a:ext cx="3847324" cy="2136125"/>
          </a:xfrm>
          <a:prstGeom prst="rect">
            <a:avLst/>
          </a:prstGeom>
          <a:noFill/>
          <a:ln>
            <a:noFill/>
          </a:ln>
        </p:spPr>
      </p:pic>
      <p:sp>
        <p:nvSpPr>
          <p:cNvPr id="179" name="Google Shape;179;p26"/>
          <p:cNvSpPr/>
          <p:nvPr/>
        </p:nvSpPr>
        <p:spPr>
          <a:xfrm>
            <a:off x="2724625" y="2724625"/>
            <a:ext cx="719400" cy="3237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80" name="Google Shape;180;p26"/>
          <p:cNvCxnSpPr/>
          <p:nvPr/>
        </p:nvCxnSpPr>
        <p:spPr>
          <a:xfrm rot="10800000">
            <a:off x="2104275" y="2598725"/>
            <a:ext cx="548400" cy="0"/>
          </a:xfrm>
          <a:prstGeom prst="straightConnector1">
            <a:avLst/>
          </a:prstGeom>
          <a:noFill/>
          <a:ln w="9525" cap="flat" cmpd="sng">
            <a:solidFill>
              <a:schemeClr val="dk2"/>
            </a:solidFill>
            <a:prstDash val="solid"/>
            <a:round/>
            <a:headEnd type="none" w="med" len="med"/>
            <a:tailEnd type="none" w="med" len="med"/>
          </a:ln>
        </p:spPr>
      </p:cxnSp>
      <p:cxnSp>
        <p:nvCxnSpPr>
          <p:cNvPr id="181" name="Google Shape;181;p26"/>
          <p:cNvCxnSpPr/>
          <p:nvPr/>
        </p:nvCxnSpPr>
        <p:spPr>
          <a:xfrm rot="10800000">
            <a:off x="2104275" y="1798325"/>
            <a:ext cx="0" cy="800400"/>
          </a:xfrm>
          <a:prstGeom prst="straightConnector1">
            <a:avLst/>
          </a:prstGeom>
          <a:noFill/>
          <a:ln w="9525" cap="flat" cmpd="sng">
            <a:solidFill>
              <a:schemeClr val="dk2"/>
            </a:solidFill>
            <a:prstDash val="solid"/>
            <a:round/>
            <a:headEnd type="none" w="med" len="med"/>
            <a:tailEnd type="none" w="med" len="med"/>
          </a:ln>
        </p:spPr>
      </p:cxnSp>
      <p:cxnSp>
        <p:nvCxnSpPr>
          <p:cNvPr id="182" name="Google Shape;182;p26"/>
          <p:cNvCxnSpPr/>
          <p:nvPr/>
        </p:nvCxnSpPr>
        <p:spPr>
          <a:xfrm>
            <a:off x="2105175" y="1794575"/>
            <a:ext cx="552300" cy="0"/>
          </a:xfrm>
          <a:prstGeom prst="straightConnector1">
            <a:avLst/>
          </a:prstGeom>
          <a:noFill/>
          <a:ln w="9525" cap="flat" cmpd="sng">
            <a:solidFill>
              <a:schemeClr val="dk2"/>
            </a:solidFill>
            <a:prstDash val="solid"/>
            <a:round/>
            <a:headEnd type="none" w="med" len="med"/>
            <a:tailEnd type="triangle" w="med" len="med"/>
          </a:ln>
        </p:spPr>
      </p:cxnSp>
      <p:sp>
        <p:nvSpPr>
          <p:cNvPr id="183" name="Google Shape;183;p26"/>
          <p:cNvSpPr txBox="1"/>
          <p:nvPr/>
        </p:nvSpPr>
        <p:spPr>
          <a:xfrm>
            <a:off x="1374375" y="2005750"/>
            <a:ext cx="8061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2"/>
                </a:solidFill>
              </a:rPr>
              <a:t>Fork</a:t>
            </a:r>
            <a:endParaRPr sz="1800">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7"/>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Demo</a:t>
            </a:r>
            <a:endParaRPr sz="1800">
              <a:solidFill>
                <a:schemeClr val="dk1"/>
              </a:solidFill>
            </a:endParaRPr>
          </a:p>
        </p:txBody>
      </p:sp>
      <p:sp>
        <p:nvSpPr>
          <p:cNvPr id="189" name="Google Shape;189;p27"/>
          <p:cNvSpPr txBox="1"/>
          <p:nvPr/>
        </p:nvSpPr>
        <p:spPr>
          <a:xfrm>
            <a:off x="352800" y="4144725"/>
            <a:ext cx="84384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rPr>
              <a:t>Fork: Users can fork existing answer. Users can make slight change on existing answer and post it. After posting, the fork count of original answer is increased.</a:t>
            </a:r>
            <a:endParaRPr sz="1600">
              <a:solidFill>
                <a:schemeClr val="dk1"/>
              </a:solidFill>
            </a:endParaRPr>
          </a:p>
        </p:txBody>
      </p:sp>
      <p:pic>
        <p:nvPicPr>
          <p:cNvPr id="190" name="Google Shape;190;p27"/>
          <p:cNvPicPr preferRelativeResize="0"/>
          <p:nvPr/>
        </p:nvPicPr>
        <p:blipFill>
          <a:blip r:embed="rId3">
            <a:alphaModFix/>
          </a:blip>
          <a:stretch>
            <a:fillRect/>
          </a:stretch>
        </p:blipFill>
        <p:spPr>
          <a:xfrm>
            <a:off x="1603375" y="826000"/>
            <a:ext cx="5937253" cy="33187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8"/>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User Test</a:t>
            </a:r>
            <a:endParaRPr sz="1800">
              <a:solidFill>
                <a:schemeClr val="dk1"/>
              </a:solidFill>
            </a:endParaRPr>
          </a:p>
        </p:txBody>
      </p:sp>
      <p:pic>
        <p:nvPicPr>
          <p:cNvPr id="3" name="그림 2" descr="텍스트, 스크린샷, 문서, 폰트이(가) 표시된 사진&#10;&#10;자동 생성된 설명">
            <a:extLst>
              <a:ext uri="{FF2B5EF4-FFF2-40B4-BE49-F238E27FC236}">
                <a16:creationId xmlns:a16="http://schemas.microsoft.com/office/drawing/2014/main" id="{02981637-C421-CAC7-7FA6-CEB7ABB622CD}"/>
              </a:ext>
            </a:extLst>
          </p:cNvPr>
          <p:cNvPicPr>
            <a:picLocks noChangeAspect="1"/>
          </p:cNvPicPr>
          <p:nvPr/>
        </p:nvPicPr>
        <p:blipFill>
          <a:blip r:embed="rId3"/>
          <a:stretch>
            <a:fillRect/>
          </a:stretch>
        </p:blipFill>
        <p:spPr>
          <a:xfrm>
            <a:off x="4981476" y="287044"/>
            <a:ext cx="3735304" cy="4429236"/>
          </a:xfrm>
          <a:prstGeom prst="rect">
            <a:avLst/>
          </a:prstGeom>
        </p:spPr>
      </p:pic>
      <p:sp>
        <p:nvSpPr>
          <p:cNvPr id="4" name="Google Shape;133;p20">
            <a:extLst>
              <a:ext uri="{FF2B5EF4-FFF2-40B4-BE49-F238E27FC236}">
                <a16:creationId xmlns:a16="http://schemas.microsoft.com/office/drawing/2014/main" id="{CA848C90-BB1B-7ADA-E272-87699D3C3F42}"/>
              </a:ext>
            </a:extLst>
          </p:cNvPr>
          <p:cNvSpPr txBox="1"/>
          <p:nvPr/>
        </p:nvSpPr>
        <p:spPr>
          <a:xfrm>
            <a:off x="346950" y="821050"/>
            <a:ext cx="4225050" cy="126185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solidFill>
                  <a:schemeClr val="dk1"/>
                </a:solidFill>
              </a:rPr>
              <a:t>11 undergraduate / graduate students</a:t>
            </a:r>
          </a:p>
          <a:p>
            <a:pPr marL="0" lvl="0" indent="0" algn="l" rtl="0">
              <a:spcBef>
                <a:spcPts val="0"/>
              </a:spcBef>
              <a:spcAft>
                <a:spcPts val="0"/>
              </a:spcAft>
              <a:buNone/>
            </a:pPr>
            <a:r>
              <a:rPr lang="en-US" dirty="0">
                <a:solidFill>
                  <a:schemeClr val="dk1"/>
                </a:solidFill>
              </a:rPr>
              <a:t>March 30</a:t>
            </a:r>
            <a:r>
              <a:rPr lang="en-US" baseline="30000" dirty="0">
                <a:solidFill>
                  <a:schemeClr val="dk1"/>
                </a:solidFill>
              </a:rPr>
              <a:t>th</a:t>
            </a:r>
            <a:r>
              <a:rPr lang="en-US" dirty="0">
                <a:solidFill>
                  <a:schemeClr val="dk1"/>
                </a:solidFill>
              </a:rPr>
              <a:t> to April 5</a:t>
            </a:r>
            <a:r>
              <a:rPr lang="en-US" baseline="30000" dirty="0">
                <a:solidFill>
                  <a:schemeClr val="dk1"/>
                </a:solidFill>
              </a:rPr>
              <a:t>th</a:t>
            </a:r>
            <a:r>
              <a:rPr lang="en-US" dirty="0">
                <a:solidFill>
                  <a:schemeClr val="dk1"/>
                </a:solidFill>
              </a:rPr>
              <a:t> (One week)</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The google form includes detail instruction for user test and several survey questions.</a:t>
            </a:r>
          </a:p>
        </p:txBody>
      </p:sp>
      <p:sp>
        <p:nvSpPr>
          <p:cNvPr id="5" name="Google Shape;133;p20">
            <a:extLst>
              <a:ext uri="{FF2B5EF4-FFF2-40B4-BE49-F238E27FC236}">
                <a16:creationId xmlns:a16="http://schemas.microsoft.com/office/drawing/2014/main" id="{3695489F-ABC0-EAF9-EC27-7ADAE25C5E46}"/>
              </a:ext>
            </a:extLst>
          </p:cNvPr>
          <p:cNvSpPr txBox="1"/>
          <p:nvPr/>
        </p:nvSpPr>
        <p:spPr>
          <a:xfrm>
            <a:off x="346950" y="2082904"/>
            <a:ext cx="4225050" cy="264684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b="1" dirty="0">
                <a:solidFill>
                  <a:schemeClr val="dk1"/>
                </a:solidFill>
              </a:rPr>
              <a:t>Instructions for user test</a:t>
            </a:r>
            <a:r>
              <a:rPr lang="ko-KR" altLang="en-US" sz="1000" b="1" dirty="0">
                <a:solidFill>
                  <a:schemeClr val="dk1"/>
                </a:solidFill>
              </a:rPr>
              <a:t> </a:t>
            </a:r>
            <a:r>
              <a:rPr lang="en-US" altLang="ko-KR" sz="1000" b="1" dirty="0">
                <a:solidFill>
                  <a:schemeClr val="dk1"/>
                </a:solidFill>
              </a:rPr>
              <a:t>(Not strict, just guidance)</a:t>
            </a:r>
            <a:endParaRPr lang="en-US" sz="1000" b="1" dirty="0">
              <a:solidFill>
                <a:schemeClr val="dk1"/>
              </a:solidFill>
            </a:endParaRPr>
          </a:p>
          <a:p>
            <a:pPr marL="0" lvl="0" indent="0" algn="l" rtl="0">
              <a:spcBef>
                <a:spcPts val="0"/>
              </a:spcBef>
              <a:spcAft>
                <a:spcPts val="0"/>
              </a:spcAft>
              <a:buNone/>
            </a:pPr>
            <a:endParaRPr lang="en-US" sz="1000" dirty="0">
              <a:solidFill>
                <a:schemeClr val="dk1"/>
              </a:solidFill>
            </a:endParaRPr>
          </a:p>
          <a:p>
            <a:pPr marL="0" lvl="0" indent="0" algn="l" rtl="0">
              <a:spcBef>
                <a:spcPts val="0"/>
              </a:spcBef>
              <a:spcAft>
                <a:spcPts val="0"/>
              </a:spcAft>
              <a:buNone/>
            </a:pPr>
            <a:r>
              <a:rPr lang="en-US" sz="1000" dirty="0">
                <a:solidFill>
                  <a:schemeClr val="dk1"/>
                </a:solidFill>
              </a:rPr>
              <a:t>1. Access to https://prompt-</a:t>
            </a:r>
            <a:r>
              <a:rPr lang="en-US" sz="1000" dirty="0" err="1">
                <a:solidFill>
                  <a:schemeClr val="dk1"/>
                </a:solidFill>
              </a:rPr>
              <a:t>crowd.vercel.app</a:t>
            </a:r>
            <a:r>
              <a:rPr lang="en-US" sz="1000" dirty="0">
                <a:solidFill>
                  <a:schemeClr val="dk1"/>
                </a:solidFill>
              </a:rPr>
              <a:t>/ </a:t>
            </a:r>
          </a:p>
          <a:p>
            <a:pPr marL="0" lvl="0" indent="0" algn="l" rtl="0">
              <a:spcBef>
                <a:spcPts val="0"/>
              </a:spcBef>
              <a:spcAft>
                <a:spcPts val="0"/>
              </a:spcAft>
              <a:buNone/>
            </a:pPr>
            <a:r>
              <a:rPr lang="en-US" sz="1000" dirty="0">
                <a:solidFill>
                  <a:schemeClr val="dk1"/>
                </a:solidFill>
              </a:rPr>
              <a:t>2. There is no member registration, so you can log in after simply entering a nickname. If possible, for statistics, please use the same nickname when reconnecting.</a:t>
            </a:r>
          </a:p>
          <a:p>
            <a:pPr marL="0" lvl="0" indent="0" algn="l" rtl="0">
              <a:spcBef>
                <a:spcPts val="0"/>
              </a:spcBef>
              <a:spcAft>
                <a:spcPts val="0"/>
              </a:spcAft>
              <a:buNone/>
            </a:pPr>
            <a:r>
              <a:rPr lang="en-US" sz="1000" dirty="0">
                <a:solidFill>
                  <a:schemeClr val="dk1"/>
                </a:solidFill>
              </a:rPr>
              <a:t>3. Please post a question. You can explain by asking what function you want to create a chatbot through LLM. For example, summary, information extraction, Q&amp;A, text classification, conversation, code generation, inference, etc.</a:t>
            </a:r>
          </a:p>
          <a:p>
            <a:pPr marL="0" lvl="0" indent="0" algn="l" rtl="0">
              <a:spcBef>
                <a:spcPts val="0"/>
              </a:spcBef>
              <a:spcAft>
                <a:spcPts val="0"/>
              </a:spcAft>
              <a:buNone/>
            </a:pPr>
            <a:r>
              <a:rPr lang="en-US" sz="1000" dirty="0">
                <a:solidFill>
                  <a:schemeClr val="dk1"/>
                </a:solidFill>
              </a:rPr>
              <a:t>4. Please register one answer. You can fill it out by clicking New Answer on the question details page.</a:t>
            </a:r>
          </a:p>
          <a:p>
            <a:pPr marL="0" lvl="0" indent="0" algn="l" rtl="0">
              <a:spcBef>
                <a:spcPts val="0"/>
              </a:spcBef>
              <a:spcAft>
                <a:spcPts val="0"/>
              </a:spcAft>
              <a:buNone/>
            </a:pPr>
            <a:r>
              <a:rPr lang="en-US" sz="1000" dirty="0">
                <a:solidFill>
                  <a:schemeClr val="dk1"/>
                </a:solidFill>
              </a:rPr>
              <a:t>5. Please Fork someone else's answer to make a better answer by adding your ideas or modifying. When viewing other's answer, you can create a new answer based on that answer by pressing the Fork button in the upper right corner.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8"/>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User Test</a:t>
            </a:r>
            <a:endParaRPr sz="1800">
              <a:solidFill>
                <a:schemeClr val="dk1"/>
              </a:solidFill>
            </a:endParaRPr>
          </a:p>
        </p:txBody>
      </p:sp>
      <p:sp>
        <p:nvSpPr>
          <p:cNvPr id="6" name="TextBox 5">
            <a:extLst>
              <a:ext uri="{FF2B5EF4-FFF2-40B4-BE49-F238E27FC236}">
                <a16:creationId xmlns:a16="http://schemas.microsoft.com/office/drawing/2014/main" id="{EEC7B215-C493-619F-C2EC-907DB4BE0030}"/>
              </a:ext>
            </a:extLst>
          </p:cNvPr>
          <p:cNvSpPr txBox="1"/>
          <p:nvPr/>
        </p:nvSpPr>
        <p:spPr>
          <a:xfrm>
            <a:off x="346950" y="880900"/>
            <a:ext cx="8287384" cy="3847207"/>
          </a:xfrm>
          <a:prstGeom prst="rect">
            <a:avLst/>
          </a:prstGeom>
          <a:noFill/>
        </p:spPr>
        <p:txBody>
          <a:bodyPr wrap="square">
            <a:spAutoFit/>
          </a:bodyPr>
          <a:lstStyle/>
          <a:p>
            <a:r>
              <a:rPr lang="en" altLang="ko-KR" dirty="0"/>
              <a:t>Survey Questions</a:t>
            </a:r>
          </a:p>
          <a:p>
            <a:endParaRPr lang="en" altLang="ko-KR" dirty="0"/>
          </a:p>
          <a:p>
            <a:pPr marL="228600" indent="-228600">
              <a:buAutoNum type="arabicPeriod"/>
            </a:pPr>
            <a:r>
              <a:rPr lang="en" altLang="ko-KR" sz="1200" dirty="0"/>
              <a:t>When writing a question, did having you write examples of user messages and expected answers help clarify the question? (1~5 linear scale)</a:t>
            </a:r>
          </a:p>
          <a:p>
            <a:pPr marL="228600" indent="-228600">
              <a:buAutoNum type="arabicPeriod"/>
            </a:pPr>
            <a:endParaRPr lang="en" altLang="ko-KR" sz="1200" dirty="0"/>
          </a:p>
          <a:p>
            <a:r>
              <a:rPr lang="en" altLang="ko-KR" sz="1200" dirty="0"/>
              <a:t>2. Was the editor writing the answer intuitive and easily accessible? (1~5 linear scale)</a:t>
            </a:r>
          </a:p>
          <a:p>
            <a:endParaRPr lang="en" altLang="ko-KR" sz="1200" dirty="0"/>
          </a:p>
          <a:p>
            <a:r>
              <a:rPr lang="en" altLang="ko-KR" sz="1200" dirty="0"/>
              <a:t>3. What does the fork count value representing how forked the answer is, make an impression on that answer? (Short answer)</a:t>
            </a:r>
          </a:p>
          <a:p>
            <a:endParaRPr lang="en" altLang="ko-KR" sz="1200" dirty="0"/>
          </a:p>
          <a:p>
            <a:r>
              <a:rPr lang="en" altLang="ko-KR" sz="1200" dirty="0"/>
              <a:t>4. Was the fork feature easy to recognize? (1~5 linear scale)</a:t>
            </a:r>
          </a:p>
          <a:p>
            <a:endParaRPr lang="en" altLang="ko-KR" sz="1200" dirty="0"/>
          </a:p>
          <a:p>
            <a:r>
              <a:rPr lang="en" altLang="ko-KR" sz="1200" dirty="0"/>
              <a:t>5. Do you think the Fork feature helps to make a better answer? (1~5 linear scale)</a:t>
            </a:r>
          </a:p>
          <a:p>
            <a:endParaRPr lang="en" altLang="ko-KR" sz="1200" dirty="0"/>
          </a:p>
          <a:p>
            <a:r>
              <a:rPr lang="en" altLang="ko-KR" sz="1200" dirty="0"/>
              <a:t>6. You can check the performance of the prompt with the GPT Test. What is your overall satisfaction with the GPT Test screen? (1~5 linear scale)</a:t>
            </a:r>
          </a:p>
          <a:p>
            <a:endParaRPr lang="en" altLang="ko-KR" sz="1200" dirty="0"/>
          </a:p>
          <a:p>
            <a:r>
              <a:rPr lang="en" altLang="ko-KR" sz="1200" dirty="0"/>
              <a:t>7. Do you think this service will help many users use LLM? Please write your opinion. (Short answer)</a:t>
            </a:r>
          </a:p>
          <a:p>
            <a:endParaRPr lang="en" altLang="ko-KR" sz="1200" dirty="0"/>
          </a:p>
          <a:p>
            <a:r>
              <a:rPr lang="en" altLang="ko-KR" sz="1200" dirty="0"/>
              <a:t>8. I would appreciate it if you could tell me what I can improve in terms of features or UI/UX. (Short answer)</a:t>
            </a:r>
          </a:p>
        </p:txBody>
      </p:sp>
    </p:spTree>
    <p:extLst>
      <p:ext uri="{BB962C8B-B14F-4D97-AF65-F5344CB8AC3E}">
        <p14:creationId xmlns:p14="http://schemas.microsoft.com/office/powerpoint/2010/main" val="143537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9"/>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User Test Analysis</a:t>
            </a:r>
            <a:endParaRPr sz="1800">
              <a:solidFill>
                <a:schemeClr val="dk1"/>
              </a:solidFill>
            </a:endParaRPr>
          </a:p>
        </p:txBody>
      </p:sp>
      <p:sp>
        <p:nvSpPr>
          <p:cNvPr id="2" name="TextBox 1">
            <a:extLst>
              <a:ext uri="{FF2B5EF4-FFF2-40B4-BE49-F238E27FC236}">
                <a16:creationId xmlns:a16="http://schemas.microsoft.com/office/drawing/2014/main" id="{7892BD0C-4562-0813-7A35-2E361F24E94A}"/>
              </a:ext>
            </a:extLst>
          </p:cNvPr>
          <p:cNvSpPr txBox="1"/>
          <p:nvPr/>
        </p:nvSpPr>
        <p:spPr>
          <a:xfrm>
            <a:off x="1083582" y="1738859"/>
            <a:ext cx="1120820" cy="307777"/>
          </a:xfrm>
          <a:prstGeom prst="rect">
            <a:avLst/>
          </a:prstGeom>
          <a:noFill/>
        </p:spPr>
        <p:txBody>
          <a:bodyPr wrap="none" rtlCol="0">
            <a:spAutoFit/>
          </a:bodyPr>
          <a:lstStyle/>
          <a:p>
            <a:pPr algn="ctr"/>
            <a:r>
              <a:rPr kumimoji="1" lang="en-US" altLang="ko-KR" dirty="0"/>
              <a:t>Participants</a:t>
            </a:r>
            <a:endParaRPr kumimoji="1" lang="ko-KR" altLang="en-US" dirty="0"/>
          </a:p>
        </p:txBody>
      </p:sp>
      <p:sp>
        <p:nvSpPr>
          <p:cNvPr id="3" name="TextBox 2">
            <a:extLst>
              <a:ext uri="{FF2B5EF4-FFF2-40B4-BE49-F238E27FC236}">
                <a16:creationId xmlns:a16="http://schemas.microsoft.com/office/drawing/2014/main" id="{66BAF1C0-7A43-B0A7-69CC-ABF3BD69B79E}"/>
              </a:ext>
            </a:extLst>
          </p:cNvPr>
          <p:cNvSpPr txBox="1"/>
          <p:nvPr/>
        </p:nvSpPr>
        <p:spPr>
          <a:xfrm>
            <a:off x="1351283" y="2737360"/>
            <a:ext cx="585417" cy="523220"/>
          </a:xfrm>
          <a:prstGeom prst="rect">
            <a:avLst/>
          </a:prstGeom>
          <a:noFill/>
        </p:spPr>
        <p:txBody>
          <a:bodyPr wrap="none" rtlCol="0">
            <a:spAutoFit/>
          </a:bodyPr>
          <a:lstStyle/>
          <a:p>
            <a:r>
              <a:rPr kumimoji="1" lang="en-US" altLang="ko-KR" sz="2800" dirty="0"/>
              <a:t>11</a:t>
            </a:r>
            <a:endParaRPr kumimoji="1" lang="ko-KR" altLang="en-US" sz="2800" dirty="0"/>
          </a:p>
        </p:txBody>
      </p:sp>
      <p:sp>
        <p:nvSpPr>
          <p:cNvPr id="4" name="TextBox 3">
            <a:extLst>
              <a:ext uri="{FF2B5EF4-FFF2-40B4-BE49-F238E27FC236}">
                <a16:creationId xmlns:a16="http://schemas.microsoft.com/office/drawing/2014/main" id="{B1DAEFF1-C676-9071-8140-2577D961FA35}"/>
              </a:ext>
            </a:extLst>
          </p:cNvPr>
          <p:cNvSpPr txBox="1"/>
          <p:nvPr/>
        </p:nvSpPr>
        <p:spPr>
          <a:xfrm>
            <a:off x="2542165" y="1631137"/>
            <a:ext cx="1120820" cy="523220"/>
          </a:xfrm>
          <a:prstGeom prst="rect">
            <a:avLst/>
          </a:prstGeom>
          <a:noFill/>
        </p:spPr>
        <p:txBody>
          <a:bodyPr wrap="none" rtlCol="0">
            <a:spAutoFit/>
          </a:bodyPr>
          <a:lstStyle/>
          <a:p>
            <a:pPr algn="ctr"/>
            <a:r>
              <a:rPr kumimoji="1" lang="en-US" altLang="ko-KR" dirty="0"/>
              <a:t>Survey</a:t>
            </a:r>
          </a:p>
          <a:p>
            <a:pPr algn="ctr"/>
            <a:r>
              <a:rPr kumimoji="1" lang="en-US" altLang="ko-KR" dirty="0"/>
              <a:t>Participants</a:t>
            </a:r>
            <a:endParaRPr kumimoji="1" lang="ko-KR" altLang="en-US" dirty="0"/>
          </a:p>
        </p:txBody>
      </p:sp>
      <p:sp>
        <p:nvSpPr>
          <p:cNvPr id="5" name="TextBox 4">
            <a:extLst>
              <a:ext uri="{FF2B5EF4-FFF2-40B4-BE49-F238E27FC236}">
                <a16:creationId xmlns:a16="http://schemas.microsoft.com/office/drawing/2014/main" id="{8B784B29-AFA0-147F-E9D5-A80FEE76D1FF}"/>
              </a:ext>
            </a:extLst>
          </p:cNvPr>
          <p:cNvSpPr txBox="1"/>
          <p:nvPr/>
        </p:nvSpPr>
        <p:spPr>
          <a:xfrm>
            <a:off x="2910054" y="2737360"/>
            <a:ext cx="385042" cy="523220"/>
          </a:xfrm>
          <a:prstGeom prst="rect">
            <a:avLst/>
          </a:prstGeom>
          <a:noFill/>
        </p:spPr>
        <p:txBody>
          <a:bodyPr wrap="none" rtlCol="0">
            <a:spAutoFit/>
          </a:bodyPr>
          <a:lstStyle/>
          <a:p>
            <a:r>
              <a:rPr kumimoji="1" lang="en-US" altLang="ko-KR" sz="2800" dirty="0"/>
              <a:t>7</a:t>
            </a:r>
            <a:endParaRPr kumimoji="1" lang="ko-KR" altLang="en-US" sz="2800" dirty="0"/>
          </a:p>
        </p:txBody>
      </p:sp>
      <p:sp>
        <p:nvSpPr>
          <p:cNvPr id="6" name="TextBox 5">
            <a:extLst>
              <a:ext uri="{FF2B5EF4-FFF2-40B4-BE49-F238E27FC236}">
                <a16:creationId xmlns:a16="http://schemas.microsoft.com/office/drawing/2014/main" id="{09C0F22F-F7C6-A803-221F-FBDDE30789F1}"/>
              </a:ext>
            </a:extLst>
          </p:cNvPr>
          <p:cNvSpPr txBox="1"/>
          <p:nvPr/>
        </p:nvSpPr>
        <p:spPr>
          <a:xfrm>
            <a:off x="4000748" y="1631137"/>
            <a:ext cx="990976" cy="523220"/>
          </a:xfrm>
          <a:prstGeom prst="rect">
            <a:avLst/>
          </a:prstGeom>
          <a:noFill/>
        </p:spPr>
        <p:txBody>
          <a:bodyPr wrap="none" rtlCol="0">
            <a:spAutoFit/>
          </a:bodyPr>
          <a:lstStyle/>
          <a:p>
            <a:pPr algn="ctr"/>
            <a:r>
              <a:rPr kumimoji="1" lang="en-US" altLang="ko-KR" dirty="0"/>
              <a:t>Created</a:t>
            </a:r>
          </a:p>
          <a:p>
            <a:pPr algn="ctr"/>
            <a:r>
              <a:rPr kumimoji="1" lang="en-US" altLang="ko-KR" dirty="0"/>
              <a:t>Questions</a:t>
            </a:r>
            <a:endParaRPr kumimoji="1" lang="ko-KR" altLang="en-US" dirty="0"/>
          </a:p>
        </p:txBody>
      </p:sp>
      <p:sp>
        <p:nvSpPr>
          <p:cNvPr id="7" name="TextBox 6">
            <a:extLst>
              <a:ext uri="{FF2B5EF4-FFF2-40B4-BE49-F238E27FC236}">
                <a16:creationId xmlns:a16="http://schemas.microsoft.com/office/drawing/2014/main" id="{EC254184-602B-8F6B-9DAC-A24211026C14}"/>
              </a:ext>
            </a:extLst>
          </p:cNvPr>
          <p:cNvSpPr txBox="1"/>
          <p:nvPr/>
        </p:nvSpPr>
        <p:spPr>
          <a:xfrm>
            <a:off x="4303715" y="2737360"/>
            <a:ext cx="385042" cy="523220"/>
          </a:xfrm>
          <a:prstGeom prst="rect">
            <a:avLst/>
          </a:prstGeom>
          <a:noFill/>
        </p:spPr>
        <p:txBody>
          <a:bodyPr wrap="none" rtlCol="0">
            <a:spAutoFit/>
          </a:bodyPr>
          <a:lstStyle/>
          <a:p>
            <a:r>
              <a:rPr kumimoji="1" lang="en-US" altLang="ko-KR" sz="2800" dirty="0"/>
              <a:t>8</a:t>
            </a:r>
            <a:endParaRPr kumimoji="1" lang="ko-KR" altLang="en-US" sz="2800" dirty="0"/>
          </a:p>
        </p:txBody>
      </p:sp>
      <p:sp>
        <p:nvSpPr>
          <p:cNvPr id="8" name="TextBox 7">
            <a:extLst>
              <a:ext uri="{FF2B5EF4-FFF2-40B4-BE49-F238E27FC236}">
                <a16:creationId xmlns:a16="http://schemas.microsoft.com/office/drawing/2014/main" id="{F35E0BB9-EB7C-6828-6FA9-0656F0E616D4}"/>
              </a:ext>
            </a:extLst>
          </p:cNvPr>
          <p:cNvSpPr txBox="1"/>
          <p:nvPr/>
        </p:nvSpPr>
        <p:spPr>
          <a:xfrm>
            <a:off x="5388797" y="1631137"/>
            <a:ext cx="872355" cy="523220"/>
          </a:xfrm>
          <a:prstGeom prst="rect">
            <a:avLst/>
          </a:prstGeom>
          <a:noFill/>
        </p:spPr>
        <p:txBody>
          <a:bodyPr wrap="none" rtlCol="0">
            <a:spAutoFit/>
          </a:bodyPr>
          <a:lstStyle/>
          <a:p>
            <a:pPr algn="ctr"/>
            <a:r>
              <a:rPr kumimoji="1" lang="en-US" altLang="ko-KR" dirty="0"/>
              <a:t>Created</a:t>
            </a:r>
          </a:p>
          <a:p>
            <a:pPr algn="ctr"/>
            <a:r>
              <a:rPr kumimoji="1" lang="en-US" altLang="ko-KR" dirty="0"/>
              <a:t>Answers</a:t>
            </a:r>
            <a:endParaRPr kumimoji="1" lang="ko-KR" altLang="en-US" dirty="0"/>
          </a:p>
        </p:txBody>
      </p:sp>
      <p:sp>
        <p:nvSpPr>
          <p:cNvPr id="9" name="TextBox 8">
            <a:extLst>
              <a:ext uri="{FF2B5EF4-FFF2-40B4-BE49-F238E27FC236}">
                <a16:creationId xmlns:a16="http://schemas.microsoft.com/office/drawing/2014/main" id="{A9F906DA-99F4-9F93-3AA7-F5C4281BC3D9}"/>
              </a:ext>
            </a:extLst>
          </p:cNvPr>
          <p:cNvSpPr txBox="1"/>
          <p:nvPr/>
        </p:nvSpPr>
        <p:spPr>
          <a:xfrm>
            <a:off x="5527523" y="2737360"/>
            <a:ext cx="585417" cy="523220"/>
          </a:xfrm>
          <a:prstGeom prst="rect">
            <a:avLst/>
          </a:prstGeom>
          <a:noFill/>
        </p:spPr>
        <p:txBody>
          <a:bodyPr wrap="none" rtlCol="0">
            <a:spAutoFit/>
          </a:bodyPr>
          <a:lstStyle/>
          <a:p>
            <a:r>
              <a:rPr kumimoji="1" lang="en-US" altLang="ko-KR" sz="2800" dirty="0"/>
              <a:t>13</a:t>
            </a:r>
            <a:endParaRPr kumimoji="1" lang="ko-KR" altLang="en-US" sz="2800" dirty="0"/>
          </a:p>
        </p:txBody>
      </p:sp>
      <p:sp>
        <p:nvSpPr>
          <p:cNvPr id="10" name="TextBox 9">
            <a:extLst>
              <a:ext uri="{FF2B5EF4-FFF2-40B4-BE49-F238E27FC236}">
                <a16:creationId xmlns:a16="http://schemas.microsoft.com/office/drawing/2014/main" id="{47A6B3DF-78E2-BD84-7DEC-620CE5A41371}"/>
              </a:ext>
            </a:extLst>
          </p:cNvPr>
          <p:cNvSpPr txBox="1"/>
          <p:nvPr/>
        </p:nvSpPr>
        <p:spPr>
          <a:xfrm>
            <a:off x="6508790" y="1620851"/>
            <a:ext cx="1467068" cy="523220"/>
          </a:xfrm>
          <a:prstGeom prst="rect">
            <a:avLst/>
          </a:prstGeom>
          <a:noFill/>
        </p:spPr>
        <p:txBody>
          <a:bodyPr wrap="none" rtlCol="0">
            <a:spAutoFit/>
          </a:bodyPr>
          <a:lstStyle/>
          <a:p>
            <a:pPr algn="ctr"/>
            <a:r>
              <a:rPr kumimoji="1" lang="en-US" altLang="ko-KR" dirty="0"/>
              <a:t>Answers</a:t>
            </a:r>
          </a:p>
          <a:p>
            <a:pPr algn="ctr"/>
            <a:r>
              <a:rPr kumimoji="1" lang="en-US" altLang="ko-KR" dirty="0"/>
              <a:t>Created by Fork</a:t>
            </a:r>
            <a:endParaRPr kumimoji="1" lang="ko-KR" altLang="en-US" dirty="0"/>
          </a:p>
        </p:txBody>
      </p:sp>
      <p:sp>
        <p:nvSpPr>
          <p:cNvPr id="11" name="TextBox 10">
            <a:extLst>
              <a:ext uri="{FF2B5EF4-FFF2-40B4-BE49-F238E27FC236}">
                <a16:creationId xmlns:a16="http://schemas.microsoft.com/office/drawing/2014/main" id="{5510D381-F066-7E7A-DC7F-1940C001A868}"/>
              </a:ext>
            </a:extLst>
          </p:cNvPr>
          <p:cNvSpPr txBox="1"/>
          <p:nvPr/>
        </p:nvSpPr>
        <p:spPr>
          <a:xfrm>
            <a:off x="7049804" y="2737360"/>
            <a:ext cx="385042" cy="523220"/>
          </a:xfrm>
          <a:prstGeom prst="rect">
            <a:avLst/>
          </a:prstGeom>
          <a:noFill/>
        </p:spPr>
        <p:txBody>
          <a:bodyPr wrap="none" rtlCol="0">
            <a:spAutoFit/>
          </a:bodyPr>
          <a:lstStyle/>
          <a:p>
            <a:r>
              <a:rPr kumimoji="1" lang="en-US" altLang="ko-KR" sz="2800" dirty="0"/>
              <a:t>5</a:t>
            </a:r>
            <a:endParaRPr kumimoji="1" lang="ko-KR" altLang="en-US" sz="28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9"/>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User Test Analysis</a:t>
            </a:r>
            <a:endParaRPr sz="1800">
              <a:solidFill>
                <a:schemeClr val="dk1"/>
              </a:solidFill>
            </a:endParaRPr>
          </a:p>
        </p:txBody>
      </p:sp>
      <p:sp>
        <p:nvSpPr>
          <p:cNvPr id="10" name="TextBox 9">
            <a:extLst>
              <a:ext uri="{FF2B5EF4-FFF2-40B4-BE49-F238E27FC236}">
                <a16:creationId xmlns:a16="http://schemas.microsoft.com/office/drawing/2014/main" id="{47A6B3DF-78E2-BD84-7DEC-620CE5A41371}"/>
              </a:ext>
            </a:extLst>
          </p:cNvPr>
          <p:cNvSpPr txBox="1"/>
          <p:nvPr/>
        </p:nvSpPr>
        <p:spPr>
          <a:xfrm>
            <a:off x="346950" y="3535879"/>
            <a:ext cx="1996059" cy="307777"/>
          </a:xfrm>
          <a:prstGeom prst="rect">
            <a:avLst/>
          </a:prstGeom>
          <a:noFill/>
        </p:spPr>
        <p:txBody>
          <a:bodyPr wrap="none" rtlCol="0">
            <a:spAutoFit/>
          </a:bodyPr>
          <a:lstStyle/>
          <a:p>
            <a:r>
              <a:rPr kumimoji="1" lang="en-US" altLang="ko-KR" dirty="0"/>
              <a:t>Q1. Clarify of Question</a:t>
            </a:r>
          </a:p>
        </p:txBody>
      </p:sp>
      <p:pic>
        <p:nvPicPr>
          <p:cNvPr id="14" name="그림 13" descr="텍스트, 스크린샷, 폰트, 라인이(가) 표시된 사진&#10;&#10;자동 생성된 설명">
            <a:extLst>
              <a:ext uri="{FF2B5EF4-FFF2-40B4-BE49-F238E27FC236}">
                <a16:creationId xmlns:a16="http://schemas.microsoft.com/office/drawing/2014/main" id="{AE0026AD-79CB-52B7-7531-FB27880F8BE9}"/>
              </a:ext>
            </a:extLst>
          </p:cNvPr>
          <p:cNvPicPr>
            <a:picLocks noChangeAspect="1"/>
          </p:cNvPicPr>
          <p:nvPr/>
        </p:nvPicPr>
        <p:blipFill>
          <a:blip r:embed="rId3"/>
          <a:stretch>
            <a:fillRect/>
          </a:stretch>
        </p:blipFill>
        <p:spPr>
          <a:xfrm>
            <a:off x="346950" y="1765073"/>
            <a:ext cx="3821007" cy="1697655"/>
          </a:xfrm>
          <a:prstGeom prst="rect">
            <a:avLst/>
          </a:prstGeom>
        </p:spPr>
      </p:pic>
      <p:pic>
        <p:nvPicPr>
          <p:cNvPr id="16" name="그림 15" descr="텍스트, 스크린샷, 라인, 그래프이(가) 표시된 사진&#10;&#10;자동 생성된 설명">
            <a:extLst>
              <a:ext uri="{FF2B5EF4-FFF2-40B4-BE49-F238E27FC236}">
                <a16:creationId xmlns:a16="http://schemas.microsoft.com/office/drawing/2014/main" id="{868A1D54-468D-4898-7E70-22ABAEAF1675}"/>
              </a:ext>
            </a:extLst>
          </p:cNvPr>
          <p:cNvPicPr>
            <a:picLocks noChangeAspect="1"/>
          </p:cNvPicPr>
          <p:nvPr/>
        </p:nvPicPr>
        <p:blipFill>
          <a:blip r:embed="rId4"/>
          <a:stretch>
            <a:fillRect/>
          </a:stretch>
        </p:blipFill>
        <p:spPr>
          <a:xfrm>
            <a:off x="4572000" y="1722922"/>
            <a:ext cx="4201838" cy="1697655"/>
          </a:xfrm>
          <a:prstGeom prst="rect">
            <a:avLst/>
          </a:prstGeom>
        </p:spPr>
      </p:pic>
      <p:sp>
        <p:nvSpPr>
          <p:cNvPr id="17" name="TextBox 16">
            <a:extLst>
              <a:ext uri="{FF2B5EF4-FFF2-40B4-BE49-F238E27FC236}">
                <a16:creationId xmlns:a16="http://schemas.microsoft.com/office/drawing/2014/main" id="{6EAAFDE3-BC98-949C-A50B-747746FE0B46}"/>
              </a:ext>
            </a:extLst>
          </p:cNvPr>
          <p:cNvSpPr txBox="1"/>
          <p:nvPr/>
        </p:nvSpPr>
        <p:spPr>
          <a:xfrm>
            <a:off x="4572000" y="3545561"/>
            <a:ext cx="2565126" cy="307777"/>
          </a:xfrm>
          <a:prstGeom prst="rect">
            <a:avLst/>
          </a:prstGeom>
          <a:noFill/>
        </p:spPr>
        <p:txBody>
          <a:bodyPr wrap="none" rtlCol="0">
            <a:spAutoFit/>
          </a:bodyPr>
          <a:lstStyle/>
          <a:p>
            <a:r>
              <a:rPr kumimoji="1" lang="en-US" altLang="ko-KR" dirty="0"/>
              <a:t>Q2. UI/UX of Editor of Answer</a:t>
            </a:r>
          </a:p>
        </p:txBody>
      </p:sp>
    </p:spTree>
    <p:extLst>
      <p:ext uri="{BB962C8B-B14F-4D97-AF65-F5344CB8AC3E}">
        <p14:creationId xmlns:p14="http://schemas.microsoft.com/office/powerpoint/2010/main" val="33024714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Background - Large Language Model (LLM)</a:t>
            </a:r>
            <a:endParaRPr sz="1800">
              <a:solidFill>
                <a:schemeClr val="dk1"/>
              </a:solidFill>
            </a:endParaRPr>
          </a:p>
        </p:txBody>
      </p:sp>
      <p:pic>
        <p:nvPicPr>
          <p:cNvPr id="62" name="Google Shape;62;p14"/>
          <p:cNvPicPr preferRelativeResize="0"/>
          <p:nvPr/>
        </p:nvPicPr>
        <p:blipFill>
          <a:blip r:embed="rId3">
            <a:alphaModFix/>
          </a:blip>
          <a:stretch>
            <a:fillRect/>
          </a:stretch>
        </p:blipFill>
        <p:spPr>
          <a:xfrm>
            <a:off x="4236223" y="1358413"/>
            <a:ext cx="4636974" cy="2426675"/>
          </a:xfrm>
          <a:prstGeom prst="rect">
            <a:avLst/>
          </a:prstGeom>
          <a:noFill/>
          <a:ln>
            <a:noFill/>
          </a:ln>
        </p:spPr>
      </p:pic>
      <p:sp>
        <p:nvSpPr>
          <p:cNvPr id="63" name="Google Shape;63;p14"/>
          <p:cNvSpPr txBox="1"/>
          <p:nvPr/>
        </p:nvSpPr>
        <p:spPr>
          <a:xfrm>
            <a:off x="346950" y="1358425"/>
            <a:ext cx="3695100" cy="2630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rgbClr val="0D0D0D"/>
                </a:solidFill>
                <a:latin typeface="Roboto"/>
                <a:ea typeface="Roboto"/>
                <a:cs typeface="Roboto"/>
                <a:sym typeface="Roboto"/>
              </a:rPr>
              <a:t>Large Language Models (LLMs)</a:t>
            </a:r>
            <a:r>
              <a:rPr lang="en">
                <a:solidFill>
                  <a:srgbClr val="0D0D0D"/>
                </a:solidFill>
                <a:latin typeface="Roboto"/>
                <a:ea typeface="Roboto"/>
                <a:cs typeface="Roboto"/>
                <a:sym typeface="Roboto"/>
              </a:rPr>
              <a:t> are advanced AI systems trained on vast datasets to understand, generate, and respond to human language.</a:t>
            </a:r>
            <a:endParaRPr>
              <a:solidFill>
                <a:srgbClr val="0D0D0D"/>
              </a:solidFill>
              <a:latin typeface="Roboto"/>
              <a:ea typeface="Roboto"/>
              <a:cs typeface="Roboto"/>
              <a:sym typeface="Roboto"/>
            </a:endParaRPr>
          </a:p>
          <a:p>
            <a:pPr marL="0" lvl="0" indent="0" algn="l" rtl="0">
              <a:lnSpc>
                <a:spcPct val="115000"/>
              </a:lnSpc>
              <a:spcBef>
                <a:spcPts val="0"/>
              </a:spcBef>
              <a:spcAft>
                <a:spcPts val="0"/>
              </a:spcAft>
              <a:buNone/>
            </a:pPr>
            <a:endParaRPr>
              <a:solidFill>
                <a:srgbClr val="0D0D0D"/>
              </a:solidFill>
              <a:latin typeface="Roboto"/>
              <a:ea typeface="Roboto"/>
              <a:cs typeface="Roboto"/>
              <a:sym typeface="Roboto"/>
            </a:endParaRPr>
          </a:p>
          <a:p>
            <a:pPr marL="0" lvl="0" indent="0" algn="l" rtl="0">
              <a:lnSpc>
                <a:spcPct val="115000"/>
              </a:lnSpc>
              <a:spcBef>
                <a:spcPts val="0"/>
              </a:spcBef>
              <a:spcAft>
                <a:spcPts val="0"/>
              </a:spcAft>
              <a:buNone/>
            </a:pPr>
            <a:r>
              <a:rPr lang="en">
                <a:solidFill>
                  <a:srgbClr val="0D0D0D"/>
                </a:solidFill>
                <a:latin typeface="Roboto"/>
                <a:ea typeface="Roboto"/>
                <a:cs typeface="Roboto"/>
                <a:sym typeface="Roboto"/>
              </a:rPr>
              <a:t>Models such as GPT4 are famous, and many services based on them are appearing. For example, ChatGPT. Many people are using this ChatGPT to create various values.</a:t>
            </a:r>
            <a:endParaRPr>
              <a:solidFill>
                <a:srgbClr val="0D0D0D"/>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9"/>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User Test Analysis</a:t>
            </a:r>
            <a:endParaRPr sz="1800">
              <a:solidFill>
                <a:schemeClr val="dk1"/>
              </a:solidFill>
            </a:endParaRPr>
          </a:p>
        </p:txBody>
      </p:sp>
      <p:sp>
        <p:nvSpPr>
          <p:cNvPr id="10" name="TextBox 9">
            <a:extLst>
              <a:ext uri="{FF2B5EF4-FFF2-40B4-BE49-F238E27FC236}">
                <a16:creationId xmlns:a16="http://schemas.microsoft.com/office/drawing/2014/main" id="{47A6B3DF-78E2-BD84-7DEC-620CE5A41371}"/>
              </a:ext>
            </a:extLst>
          </p:cNvPr>
          <p:cNvSpPr txBox="1"/>
          <p:nvPr/>
        </p:nvSpPr>
        <p:spPr>
          <a:xfrm>
            <a:off x="346950" y="4645149"/>
            <a:ext cx="3288080" cy="307777"/>
          </a:xfrm>
          <a:prstGeom prst="rect">
            <a:avLst/>
          </a:prstGeom>
          <a:noFill/>
        </p:spPr>
        <p:txBody>
          <a:bodyPr wrap="none" rtlCol="0">
            <a:spAutoFit/>
          </a:bodyPr>
          <a:lstStyle/>
          <a:p>
            <a:r>
              <a:rPr kumimoji="1" lang="en-US" altLang="ko-KR" dirty="0"/>
              <a:t>Q4. Ease of Recognizing Fork Feature</a:t>
            </a:r>
          </a:p>
        </p:txBody>
      </p:sp>
      <p:sp>
        <p:nvSpPr>
          <p:cNvPr id="17" name="TextBox 16">
            <a:extLst>
              <a:ext uri="{FF2B5EF4-FFF2-40B4-BE49-F238E27FC236}">
                <a16:creationId xmlns:a16="http://schemas.microsoft.com/office/drawing/2014/main" id="{6EAAFDE3-BC98-949C-A50B-747746FE0B46}"/>
              </a:ext>
            </a:extLst>
          </p:cNvPr>
          <p:cNvSpPr txBox="1"/>
          <p:nvPr/>
        </p:nvSpPr>
        <p:spPr>
          <a:xfrm>
            <a:off x="4572000" y="4654831"/>
            <a:ext cx="2779928" cy="307777"/>
          </a:xfrm>
          <a:prstGeom prst="rect">
            <a:avLst/>
          </a:prstGeom>
          <a:noFill/>
        </p:spPr>
        <p:txBody>
          <a:bodyPr wrap="none" rtlCol="0">
            <a:spAutoFit/>
          </a:bodyPr>
          <a:lstStyle/>
          <a:p>
            <a:r>
              <a:rPr kumimoji="1" lang="en-US" altLang="ko-KR" dirty="0"/>
              <a:t>Q5. Helpfulness of Fork Feature</a:t>
            </a:r>
          </a:p>
        </p:txBody>
      </p:sp>
      <p:sp>
        <p:nvSpPr>
          <p:cNvPr id="2" name="TextBox 1">
            <a:extLst>
              <a:ext uri="{FF2B5EF4-FFF2-40B4-BE49-F238E27FC236}">
                <a16:creationId xmlns:a16="http://schemas.microsoft.com/office/drawing/2014/main" id="{21BCF7FE-D0F4-D2DD-F6C5-16928DD665F8}"/>
              </a:ext>
            </a:extLst>
          </p:cNvPr>
          <p:cNvSpPr txBox="1"/>
          <p:nvPr/>
        </p:nvSpPr>
        <p:spPr>
          <a:xfrm>
            <a:off x="346950" y="899151"/>
            <a:ext cx="2581156" cy="307777"/>
          </a:xfrm>
          <a:prstGeom prst="rect">
            <a:avLst/>
          </a:prstGeom>
          <a:noFill/>
        </p:spPr>
        <p:txBody>
          <a:bodyPr wrap="none" rtlCol="0">
            <a:spAutoFit/>
          </a:bodyPr>
          <a:lstStyle/>
          <a:p>
            <a:r>
              <a:rPr kumimoji="1" lang="en-US" altLang="ko-KR" dirty="0"/>
              <a:t>Q3. Impression of Fork Count</a:t>
            </a:r>
          </a:p>
        </p:txBody>
      </p:sp>
      <p:sp>
        <p:nvSpPr>
          <p:cNvPr id="4" name="TextBox 3">
            <a:extLst>
              <a:ext uri="{FF2B5EF4-FFF2-40B4-BE49-F238E27FC236}">
                <a16:creationId xmlns:a16="http://schemas.microsoft.com/office/drawing/2014/main" id="{68FB17E9-954F-73EC-465F-9381B2EF2653}"/>
              </a:ext>
            </a:extLst>
          </p:cNvPr>
          <p:cNvSpPr txBox="1"/>
          <p:nvPr/>
        </p:nvSpPr>
        <p:spPr>
          <a:xfrm>
            <a:off x="558899" y="1280079"/>
            <a:ext cx="8090425" cy="523220"/>
          </a:xfrm>
          <a:prstGeom prst="rect">
            <a:avLst/>
          </a:prstGeom>
          <a:noFill/>
        </p:spPr>
        <p:txBody>
          <a:bodyPr wrap="square">
            <a:spAutoFit/>
          </a:bodyPr>
          <a:lstStyle/>
          <a:p>
            <a:r>
              <a:rPr lang="en-US" altLang="ko-KR" sz="1400" dirty="0">
                <a:effectLst/>
                <a:latin typeface="Times New Roman" panose="02020603050405020304" pitchFamily="18" charset="0"/>
                <a:ea typeface="맑은 고딕" panose="020B0503020000020004" pitchFamily="34" charset="-127"/>
              </a:rPr>
              <a:t>“As such, the prompt gave the impression that it was more effective in achieving the desired result. It was thought to be an indicator like the number of citations in the paper.”</a:t>
            </a:r>
            <a:r>
              <a:rPr lang="ko-KR" altLang="ko-KR" dirty="0">
                <a:effectLst/>
              </a:rPr>
              <a:t> </a:t>
            </a:r>
            <a:endParaRPr lang="ko-KR" altLang="en-US" dirty="0"/>
          </a:p>
        </p:txBody>
      </p:sp>
      <p:sp>
        <p:nvSpPr>
          <p:cNvPr id="6" name="TextBox 5">
            <a:extLst>
              <a:ext uri="{FF2B5EF4-FFF2-40B4-BE49-F238E27FC236}">
                <a16:creationId xmlns:a16="http://schemas.microsoft.com/office/drawing/2014/main" id="{1BBAA33C-DCC4-E3E5-778D-FC4F0295A865}"/>
              </a:ext>
            </a:extLst>
          </p:cNvPr>
          <p:cNvSpPr txBox="1"/>
          <p:nvPr/>
        </p:nvSpPr>
        <p:spPr>
          <a:xfrm>
            <a:off x="558900" y="1974211"/>
            <a:ext cx="8090424" cy="523220"/>
          </a:xfrm>
          <a:prstGeom prst="rect">
            <a:avLst/>
          </a:prstGeom>
          <a:noFill/>
        </p:spPr>
        <p:txBody>
          <a:bodyPr wrap="square">
            <a:spAutoFit/>
          </a:bodyPr>
          <a:lstStyle/>
          <a:p>
            <a:r>
              <a:rPr lang="en-US" altLang="ko-KR" sz="1400" dirty="0">
                <a:effectLst/>
                <a:latin typeface="Times New Roman" panose="02020603050405020304" pitchFamily="18" charset="0"/>
                <a:ea typeface="맑은 고딕" panose="020B0503020000020004" pitchFamily="34" charset="-127"/>
              </a:rPr>
              <a:t>“It stands out first among the answers, and I think it can also function like LIKE, HEART on other community sites.”</a:t>
            </a:r>
            <a:r>
              <a:rPr lang="ko-KR" altLang="ko-KR" dirty="0">
                <a:effectLst/>
              </a:rPr>
              <a:t> </a:t>
            </a:r>
            <a:endParaRPr lang="ko-KR" altLang="en-US" dirty="0"/>
          </a:p>
        </p:txBody>
      </p:sp>
      <p:pic>
        <p:nvPicPr>
          <p:cNvPr id="8" name="그림 7" descr="텍스트, 스크린샷, 라인, 그래프이(가) 표시된 사진&#10;&#10;자동 생성된 설명">
            <a:extLst>
              <a:ext uri="{FF2B5EF4-FFF2-40B4-BE49-F238E27FC236}">
                <a16:creationId xmlns:a16="http://schemas.microsoft.com/office/drawing/2014/main" id="{7829BE78-A68B-42C3-3CD8-79B9F610954C}"/>
              </a:ext>
            </a:extLst>
          </p:cNvPr>
          <p:cNvPicPr>
            <a:picLocks noChangeAspect="1"/>
          </p:cNvPicPr>
          <p:nvPr/>
        </p:nvPicPr>
        <p:blipFill>
          <a:blip r:embed="rId3"/>
          <a:stretch>
            <a:fillRect/>
          </a:stretch>
        </p:blipFill>
        <p:spPr>
          <a:xfrm>
            <a:off x="290811" y="2843296"/>
            <a:ext cx="4201838" cy="1649107"/>
          </a:xfrm>
          <a:prstGeom prst="rect">
            <a:avLst/>
          </a:prstGeom>
        </p:spPr>
      </p:pic>
      <p:pic>
        <p:nvPicPr>
          <p:cNvPr id="11" name="그림 10" descr="텍스트, 스크린샷, 라인, 폰트이(가) 표시된 사진&#10;&#10;자동 생성된 설명">
            <a:extLst>
              <a:ext uri="{FF2B5EF4-FFF2-40B4-BE49-F238E27FC236}">
                <a16:creationId xmlns:a16="http://schemas.microsoft.com/office/drawing/2014/main" id="{13EACE82-DC8E-EB6E-EA96-6982433BBFC6}"/>
              </a:ext>
            </a:extLst>
          </p:cNvPr>
          <p:cNvPicPr>
            <a:picLocks noChangeAspect="1"/>
          </p:cNvPicPr>
          <p:nvPr/>
        </p:nvPicPr>
        <p:blipFill>
          <a:blip r:embed="rId4"/>
          <a:stretch>
            <a:fillRect/>
          </a:stretch>
        </p:blipFill>
        <p:spPr>
          <a:xfrm>
            <a:off x="4604111" y="2718568"/>
            <a:ext cx="4497724" cy="1773835"/>
          </a:xfrm>
          <a:prstGeom prst="rect">
            <a:avLst/>
          </a:prstGeom>
        </p:spPr>
      </p:pic>
    </p:spTree>
    <p:extLst>
      <p:ext uri="{BB962C8B-B14F-4D97-AF65-F5344CB8AC3E}">
        <p14:creationId xmlns:p14="http://schemas.microsoft.com/office/powerpoint/2010/main" val="37297471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9"/>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User Test Analysis</a:t>
            </a:r>
            <a:endParaRPr sz="1800">
              <a:solidFill>
                <a:schemeClr val="dk1"/>
              </a:solidFill>
            </a:endParaRPr>
          </a:p>
        </p:txBody>
      </p:sp>
      <p:sp>
        <p:nvSpPr>
          <p:cNvPr id="10" name="TextBox 9">
            <a:extLst>
              <a:ext uri="{FF2B5EF4-FFF2-40B4-BE49-F238E27FC236}">
                <a16:creationId xmlns:a16="http://schemas.microsoft.com/office/drawing/2014/main" id="{47A6B3DF-78E2-BD84-7DEC-620CE5A41371}"/>
              </a:ext>
            </a:extLst>
          </p:cNvPr>
          <p:cNvSpPr txBox="1"/>
          <p:nvPr/>
        </p:nvSpPr>
        <p:spPr>
          <a:xfrm>
            <a:off x="2555662" y="2556149"/>
            <a:ext cx="2693366" cy="307777"/>
          </a:xfrm>
          <a:prstGeom prst="rect">
            <a:avLst/>
          </a:prstGeom>
          <a:noFill/>
        </p:spPr>
        <p:txBody>
          <a:bodyPr wrap="none" rtlCol="0">
            <a:spAutoFit/>
          </a:bodyPr>
          <a:lstStyle/>
          <a:p>
            <a:r>
              <a:rPr kumimoji="1" lang="en-US" altLang="ko-KR" dirty="0"/>
              <a:t>Q6. Satisfaction of GPT Test UI</a:t>
            </a:r>
          </a:p>
        </p:txBody>
      </p:sp>
      <p:sp>
        <p:nvSpPr>
          <p:cNvPr id="2" name="TextBox 1">
            <a:extLst>
              <a:ext uri="{FF2B5EF4-FFF2-40B4-BE49-F238E27FC236}">
                <a16:creationId xmlns:a16="http://schemas.microsoft.com/office/drawing/2014/main" id="{21BCF7FE-D0F4-D2DD-F6C5-16928DD665F8}"/>
              </a:ext>
            </a:extLst>
          </p:cNvPr>
          <p:cNvSpPr txBox="1"/>
          <p:nvPr/>
        </p:nvSpPr>
        <p:spPr>
          <a:xfrm>
            <a:off x="346950" y="2975571"/>
            <a:ext cx="3280065" cy="307777"/>
          </a:xfrm>
          <a:prstGeom prst="rect">
            <a:avLst/>
          </a:prstGeom>
          <a:noFill/>
        </p:spPr>
        <p:txBody>
          <a:bodyPr wrap="none" rtlCol="0">
            <a:spAutoFit/>
          </a:bodyPr>
          <a:lstStyle/>
          <a:p>
            <a:r>
              <a:rPr kumimoji="1" lang="en-US" altLang="ko-KR" dirty="0"/>
              <a:t>Q7. Overall Review of &lt;</a:t>
            </a:r>
            <a:r>
              <a:rPr kumimoji="1" lang="en-US" altLang="ko-KR" dirty="0" err="1"/>
              <a:t>PromptCrowd</a:t>
            </a:r>
            <a:r>
              <a:rPr kumimoji="1" lang="en-US" altLang="ko-KR" dirty="0"/>
              <a:t>&gt;</a:t>
            </a:r>
          </a:p>
        </p:txBody>
      </p:sp>
      <p:sp>
        <p:nvSpPr>
          <p:cNvPr id="4" name="TextBox 3">
            <a:extLst>
              <a:ext uri="{FF2B5EF4-FFF2-40B4-BE49-F238E27FC236}">
                <a16:creationId xmlns:a16="http://schemas.microsoft.com/office/drawing/2014/main" id="{68FB17E9-954F-73EC-465F-9381B2EF2653}"/>
              </a:ext>
            </a:extLst>
          </p:cNvPr>
          <p:cNvSpPr txBox="1"/>
          <p:nvPr/>
        </p:nvSpPr>
        <p:spPr>
          <a:xfrm>
            <a:off x="462997" y="3241704"/>
            <a:ext cx="8090425" cy="523220"/>
          </a:xfrm>
          <a:prstGeom prst="rect">
            <a:avLst/>
          </a:prstGeom>
          <a:noFill/>
        </p:spPr>
        <p:txBody>
          <a:bodyPr wrap="square">
            <a:spAutoFit/>
          </a:bodyPr>
          <a:lstStyle/>
          <a:p>
            <a:r>
              <a:rPr lang="en-US" altLang="ko-KR" dirty="0">
                <a:effectLst/>
                <a:latin typeface="Times New Roman" panose="02020603050405020304" pitchFamily="18" charset="0"/>
                <a:ea typeface="맑은 고딕" panose="020B0503020000020004" pitchFamily="34" charset="-127"/>
              </a:rPr>
              <a:t>“I think it's a good way to get a better answer with the power of collective intelligence if you can only gather enough users.</a:t>
            </a:r>
            <a:endParaRPr lang="ko-KR" altLang="en-US" sz="1100" dirty="0"/>
          </a:p>
        </p:txBody>
      </p:sp>
      <p:sp>
        <p:nvSpPr>
          <p:cNvPr id="6" name="TextBox 5">
            <a:extLst>
              <a:ext uri="{FF2B5EF4-FFF2-40B4-BE49-F238E27FC236}">
                <a16:creationId xmlns:a16="http://schemas.microsoft.com/office/drawing/2014/main" id="{1BBAA33C-DCC4-E3E5-778D-FC4F0295A865}"/>
              </a:ext>
            </a:extLst>
          </p:cNvPr>
          <p:cNvSpPr txBox="1"/>
          <p:nvPr/>
        </p:nvSpPr>
        <p:spPr>
          <a:xfrm>
            <a:off x="462997" y="3783219"/>
            <a:ext cx="8090424" cy="523220"/>
          </a:xfrm>
          <a:prstGeom prst="rect">
            <a:avLst/>
          </a:prstGeom>
          <a:noFill/>
        </p:spPr>
        <p:txBody>
          <a:bodyPr wrap="square">
            <a:spAutoFit/>
          </a:bodyPr>
          <a:lstStyle/>
          <a:p>
            <a:r>
              <a:rPr lang="en-US" altLang="ko-KR" dirty="0">
                <a:effectLst/>
                <a:latin typeface="Times New Roman" panose="02020603050405020304" pitchFamily="18" charset="0"/>
                <a:ea typeface="맑은 고딕" panose="020B0503020000020004" pitchFamily="34" charset="-127"/>
              </a:rPr>
              <a:t>“As the crowdsourcing service, I think it is better to adopt more feature to encourage user participation and ensure the quality of answers.”</a:t>
            </a:r>
            <a:r>
              <a:rPr lang="ko-KR" altLang="ko-KR" sz="1100" dirty="0">
                <a:effectLst/>
              </a:rPr>
              <a:t> </a:t>
            </a:r>
            <a:endParaRPr lang="ko-KR" altLang="en-US" sz="1100" dirty="0"/>
          </a:p>
        </p:txBody>
      </p:sp>
      <p:pic>
        <p:nvPicPr>
          <p:cNvPr id="5" name="그림 4" descr="텍스트, 스크린샷, 라인, 폰트이(가) 표시된 사진&#10;&#10;자동 생성된 설명">
            <a:extLst>
              <a:ext uri="{FF2B5EF4-FFF2-40B4-BE49-F238E27FC236}">
                <a16:creationId xmlns:a16="http://schemas.microsoft.com/office/drawing/2014/main" id="{FBBB79B2-655D-D3B3-3889-1F3CA5456725}"/>
              </a:ext>
            </a:extLst>
          </p:cNvPr>
          <p:cNvPicPr>
            <a:picLocks noChangeAspect="1"/>
          </p:cNvPicPr>
          <p:nvPr/>
        </p:nvPicPr>
        <p:blipFill>
          <a:blip r:embed="rId3"/>
          <a:stretch>
            <a:fillRect/>
          </a:stretch>
        </p:blipFill>
        <p:spPr>
          <a:xfrm>
            <a:off x="2555662" y="826000"/>
            <a:ext cx="3905097" cy="1646728"/>
          </a:xfrm>
          <a:prstGeom prst="rect">
            <a:avLst/>
          </a:prstGeom>
        </p:spPr>
      </p:pic>
      <p:sp>
        <p:nvSpPr>
          <p:cNvPr id="7" name="TextBox 6">
            <a:extLst>
              <a:ext uri="{FF2B5EF4-FFF2-40B4-BE49-F238E27FC236}">
                <a16:creationId xmlns:a16="http://schemas.microsoft.com/office/drawing/2014/main" id="{20B41647-DA44-7495-ABE0-51BE7CB6211B}"/>
              </a:ext>
            </a:extLst>
          </p:cNvPr>
          <p:cNvSpPr txBox="1"/>
          <p:nvPr/>
        </p:nvSpPr>
        <p:spPr>
          <a:xfrm>
            <a:off x="459766" y="4360689"/>
            <a:ext cx="8090424" cy="523220"/>
          </a:xfrm>
          <a:prstGeom prst="rect">
            <a:avLst/>
          </a:prstGeom>
          <a:noFill/>
        </p:spPr>
        <p:txBody>
          <a:bodyPr wrap="square">
            <a:spAutoFit/>
          </a:bodyPr>
          <a:lstStyle/>
          <a:p>
            <a:r>
              <a:rPr lang="en-US" altLang="ko-KR" dirty="0">
                <a:effectLst/>
                <a:latin typeface="Times New Roman" panose="02020603050405020304" pitchFamily="18" charset="0"/>
                <a:ea typeface="맑은 고딕" panose="020B0503020000020004" pitchFamily="34" charset="-127"/>
              </a:rPr>
              <a:t>“First-time LLM users might not know how to type in to get the answers they want, so it would be helpful for these people.”</a:t>
            </a:r>
            <a:r>
              <a:rPr lang="ko-KR" altLang="ko-KR" sz="1100" dirty="0">
                <a:effectLst/>
              </a:rPr>
              <a:t> </a:t>
            </a:r>
            <a:endParaRPr lang="ko-KR" altLang="en-US" sz="1100" dirty="0"/>
          </a:p>
        </p:txBody>
      </p:sp>
    </p:spTree>
    <p:extLst>
      <p:ext uri="{BB962C8B-B14F-4D97-AF65-F5344CB8AC3E}">
        <p14:creationId xmlns:p14="http://schemas.microsoft.com/office/powerpoint/2010/main" val="4237096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0"/>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Discussion</a:t>
            </a:r>
            <a:endParaRPr sz="1800">
              <a:solidFill>
                <a:schemeClr val="dk1"/>
              </a:solidFill>
            </a:endParaRPr>
          </a:p>
        </p:txBody>
      </p:sp>
      <p:sp>
        <p:nvSpPr>
          <p:cNvPr id="2" name="TextBox 1">
            <a:extLst>
              <a:ext uri="{FF2B5EF4-FFF2-40B4-BE49-F238E27FC236}">
                <a16:creationId xmlns:a16="http://schemas.microsoft.com/office/drawing/2014/main" id="{46FF05AF-74F1-53FE-B2C4-21DA3783FB3B}"/>
              </a:ext>
            </a:extLst>
          </p:cNvPr>
          <p:cNvSpPr txBox="1"/>
          <p:nvPr/>
        </p:nvSpPr>
        <p:spPr>
          <a:xfrm>
            <a:off x="346950" y="1326624"/>
            <a:ext cx="1832553" cy="307777"/>
          </a:xfrm>
          <a:prstGeom prst="rect">
            <a:avLst/>
          </a:prstGeom>
          <a:noFill/>
        </p:spPr>
        <p:txBody>
          <a:bodyPr wrap="none" rtlCol="0">
            <a:spAutoFit/>
          </a:bodyPr>
          <a:lstStyle/>
          <a:p>
            <a:r>
              <a:rPr kumimoji="1" lang="en-US" altLang="ko-KR" b="1" dirty="0"/>
              <a:t>Quality of Question</a:t>
            </a:r>
            <a:endParaRPr kumimoji="1" lang="ko-KR" altLang="en-US" b="1" dirty="0"/>
          </a:p>
        </p:txBody>
      </p:sp>
      <p:sp>
        <p:nvSpPr>
          <p:cNvPr id="3" name="TextBox 2">
            <a:extLst>
              <a:ext uri="{FF2B5EF4-FFF2-40B4-BE49-F238E27FC236}">
                <a16:creationId xmlns:a16="http://schemas.microsoft.com/office/drawing/2014/main" id="{C80C0A69-42BF-DE71-4199-339F82DA7DCE}"/>
              </a:ext>
            </a:extLst>
          </p:cNvPr>
          <p:cNvSpPr txBox="1"/>
          <p:nvPr/>
        </p:nvSpPr>
        <p:spPr>
          <a:xfrm>
            <a:off x="346949" y="1634401"/>
            <a:ext cx="8399811" cy="523220"/>
          </a:xfrm>
          <a:prstGeom prst="rect">
            <a:avLst/>
          </a:prstGeom>
          <a:noFill/>
        </p:spPr>
        <p:txBody>
          <a:bodyPr wrap="square" rtlCol="0">
            <a:spAutoFit/>
          </a:bodyPr>
          <a:lstStyle/>
          <a:p>
            <a:r>
              <a:rPr kumimoji="1" lang="en" altLang="ko-KR" dirty="0"/>
              <a:t>It was meaningful to write and specify example questions and expected answers on the screen of writing questions. All survey responses are positive to specify example questions and expected answer.</a:t>
            </a:r>
            <a:endParaRPr kumimoji="1" lang="ko-KR" altLang="en-US" dirty="0"/>
          </a:p>
        </p:txBody>
      </p:sp>
      <p:sp>
        <p:nvSpPr>
          <p:cNvPr id="4" name="TextBox 3">
            <a:extLst>
              <a:ext uri="{FF2B5EF4-FFF2-40B4-BE49-F238E27FC236}">
                <a16:creationId xmlns:a16="http://schemas.microsoft.com/office/drawing/2014/main" id="{D7F6FDCC-C142-6321-E0B6-61D4DD165F0B}"/>
              </a:ext>
            </a:extLst>
          </p:cNvPr>
          <p:cNvSpPr txBox="1"/>
          <p:nvPr/>
        </p:nvSpPr>
        <p:spPr>
          <a:xfrm>
            <a:off x="346950" y="2253409"/>
            <a:ext cx="1268296" cy="307777"/>
          </a:xfrm>
          <a:prstGeom prst="rect">
            <a:avLst/>
          </a:prstGeom>
          <a:noFill/>
        </p:spPr>
        <p:txBody>
          <a:bodyPr wrap="none" rtlCol="0">
            <a:spAutoFit/>
          </a:bodyPr>
          <a:lstStyle/>
          <a:p>
            <a:r>
              <a:rPr kumimoji="1" lang="en-US" altLang="ko-KR" b="1" dirty="0"/>
              <a:t>Fork</a:t>
            </a:r>
            <a:r>
              <a:rPr kumimoji="1" lang="ko-KR" altLang="en-US" b="1" dirty="0"/>
              <a:t> </a:t>
            </a:r>
            <a:r>
              <a:rPr kumimoji="1" lang="en-US" altLang="ko-KR" b="1" dirty="0"/>
              <a:t>Feature</a:t>
            </a:r>
            <a:endParaRPr kumimoji="1" lang="ko-KR" altLang="en-US" b="1" dirty="0"/>
          </a:p>
        </p:txBody>
      </p:sp>
      <p:sp>
        <p:nvSpPr>
          <p:cNvPr id="5" name="TextBox 4">
            <a:extLst>
              <a:ext uri="{FF2B5EF4-FFF2-40B4-BE49-F238E27FC236}">
                <a16:creationId xmlns:a16="http://schemas.microsoft.com/office/drawing/2014/main" id="{4FC37306-D6F3-B880-91F7-96BC93A49E13}"/>
              </a:ext>
            </a:extLst>
          </p:cNvPr>
          <p:cNvSpPr txBox="1"/>
          <p:nvPr/>
        </p:nvSpPr>
        <p:spPr>
          <a:xfrm>
            <a:off x="346950" y="2558210"/>
            <a:ext cx="8399811" cy="1600438"/>
          </a:xfrm>
          <a:prstGeom prst="rect">
            <a:avLst/>
          </a:prstGeom>
          <a:noFill/>
        </p:spPr>
        <p:txBody>
          <a:bodyPr wrap="square" rtlCol="0">
            <a:spAutoFit/>
          </a:bodyPr>
          <a:lstStyle/>
          <a:p>
            <a:r>
              <a:rPr kumimoji="1" lang="en" altLang="ko-KR" dirty="0"/>
              <a:t>This feature was used as intended in the demo. Users changed the prompts a little bit, or helped to change the parameters a little bit. This confirmed that </a:t>
            </a:r>
            <a:r>
              <a:rPr kumimoji="1" lang="en-US" altLang="ko-KR" dirty="0"/>
              <a:t>f</a:t>
            </a:r>
            <a:r>
              <a:rPr kumimoji="1" lang="en" altLang="ko-KR" dirty="0" err="1"/>
              <a:t>ork</a:t>
            </a:r>
            <a:r>
              <a:rPr kumimoji="1" lang="en" altLang="ko-KR" dirty="0"/>
              <a:t> feature was suitable for prompt engineering. It was also positive in the user survey.</a:t>
            </a:r>
          </a:p>
          <a:p>
            <a:endParaRPr kumimoji="1" lang="en" altLang="ko-KR" dirty="0"/>
          </a:p>
          <a:p>
            <a:r>
              <a:rPr kumimoji="1" lang="en" altLang="ko-KR" dirty="0"/>
              <a:t>The UI that exposed the ‘fork count’ also worked as intended. Some users mentioned ‘citation count of paper' in the survey. The fork count served to show some credibility in the answer, and encouraged users to read the answer first.</a:t>
            </a:r>
            <a:endParaRPr kumimoji="1" lang="ko-KR"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0"/>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Discussion</a:t>
            </a:r>
            <a:endParaRPr sz="1800">
              <a:solidFill>
                <a:schemeClr val="dk1"/>
              </a:solidFill>
            </a:endParaRPr>
          </a:p>
        </p:txBody>
      </p:sp>
      <p:sp>
        <p:nvSpPr>
          <p:cNvPr id="2" name="TextBox 1">
            <a:extLst>
              <a:ext uri="{FF2B5EF4-FFF2-40B4-BE49-F238E27FC236}">
                <a16:creationId xmlns:a16="http://schemas.microsoft.com/office/drawing/2014/main" id="{46FF05AF-74F1-53FE-B2C4-21DA3783FB3B}"/>
              </a:ext>
            </a:extLst>
          </p:cNvPr>
          <p:cNvSpPr txBox="1"/>
          <p:nvPr/>
        </p:nvSpPr>
        <p:spPr>
          <a:xfrm>
            <a:off x="346950" y="1191608"/>
            <a:ext cx="1366080" cy="307777"/>
          </a:xfrm>
          <a:prstGeom prst="rect">
            <a:avLst/>
          </a:prstGeom>
          <a:noFill/>
        </p:spPr>
        <p:txBody>
          <a:bodyPr wrap="none" rtlCol="0">
            <a:spAutoFit/>
          </a:bodyPr>
          <a:lstStyle/>
          <a:p>
            <a:r>
              <a:rPr kumimoji="1" lang="en-US" altLang="ko-KR" b="1" dirty="0"/>
              <a:t>Disappointed</a:t>
            </a:r>
            <a:endParaRPr kumimoji="1" lang="ko-KR" altLang="en-US" b="1" dirty="0"/>
          </a:p>
        </p:txBody>
      </p:sp>
      <p:sp>
        <p:nvSpPr>
          <p:cNvPr id="3" name="TextBox 2">
            <a:extLst>
              <a:ext uri="{FF2B5EF4-FFF2-40B4-BE49-F238E27FC236}">
                <a16:creationId xmlns:a16="http://schemas.microsoft.com/office/drawing/2014/main" id="{C80C0A69-42BF-DE71-4199-339F82DA7DCE}"/>
              </a:ext>
            </a:extLst>
          </p:cNvPr>
          <p:cNvSpPr txBox="1"/>
          <p:nvPr/>
        </p:nvSpPr>
        <p:spPr>
          <a:xfrm>
            <a:off x="346949" y="1603141"/>
            <a:ext cx="8399811" cy="2677656"/>
          </a:xfrm>
          <a:prstGeom prst="rect">
            <a:avLst/>
          </a:prstGeom>
          <a:noFill/>
        </p:spPr>
        <p:txBody>
          <a:bodyPr wrap="square" rtlCol="0">
            <a:spAutoFit/>
          </a:bodyPr>
          <a:lstStyle/>
          <a:p>
            <a:r>
              <a:rPr kumimoji="1" lang="en-US" altLang="ko-KR" dirty="0"/>
              <a:t>-</a:t>
            </a:r>
            <a:r>
              <a:rPr kumimoji="1" lang="ko-KR" altLang="en-US" dirty="0"/>
              <a:t> </a:t>
            </a:r>
            <a:r>
              <a:rPr kumimoji="1" lang="en" altLang="ko-KR" dirty="0"/>
              <a:t>There was a lack of UI/UX. There were cases where components were slightly indistinguishable or convenient </a:t>
            </a:r>
            <a:r>
              <a:rPr kumimoji="1" lang="en-US" altLang="ko-KR" dirty="0"/>
              <a:t>experience</a:t>
            </a:r>
            <a:r>
              <a:rPr kumimoji="1" lang="en" altLang="ko-KR" dirty="0"/>
              <a:t> was not possible. I was able to get reports about such inconvenience by the user survey.</a:t>
            </a:r>
          </a:p>
          <a:p>
            <a:r>
              <a:rPr kumimoji="1" lang="en" altLang="ko-KR" dirty="0"/>
              <a:t>In particular, there was a user survey opinion that it was difficult to recognize the fork button even though fork function was a core function of this demo. This UI will need to be improved.</a:t>
            </a:r>
          </a:p>
          <a:p>
            <a:endParaRPr kumimoji="1" lang="en" altLang="ko-KR" dirty="0"/>
          </a:p>
          <a:p>
            <a:r>
              <a:rPr kumimoji="1" lang="en-US" altLang="ko-KR" dirty="0"/>
              <a:t>-</a:t>
            </a:r>
            <a:r>
              <a:rPr kumimoji="1" lang="ko-KR" altLang="en-US" dirty="0"/>
              <a:t> </a:t>
            </a:r>
            <a:r>
              <a:rPr kumimoji="1" lang="en" altLang="ko-KR" dirty="0"/>
              <a:t>It was able to check that crowdsourcing worked, but there was a lack of a system to trigger crowdsourcing. In crowdsourcing, </a:t>
            </a:r>
            <a:r>
              <a:rPr kumimoji="1" lang="en" altLang="ko-KR" b="1" dirty="0"/>
              <a:t>evaluation</a:t>
            </a:r>
            <a:r>
              <a:rPr kumimoji="1" lang="en" altLang="ko-KR" dirty="0"/>
              <a:t> and </a:t>
            </a:r>
            <a:r>
              <a:rPr kumimoji="1" lang="en" altLang="ko-KR" b="1" dirty="0"/>
              <a:t>reward</a:t>
            </a:r>
            <a:r>
              <a:rPr kumimoji="1" lang="en" altLang="ko-KR" dirty="0"/>
              <a:t> are very important. I didn't have the ability to build a user system properly. If the user system could have been created properly, personalized statistics or rewards could have been considered.</a:t>
            </a:r>
          </a:p>
          <a:p>
            <a:r>
              <a:rPr kumimoji="1" lang="en" altLang="ko-KR" dirty="0"/>
              <a:t>In addition, there was no direct evaluation to measure the quality of answers or questions. Fork count indirectly plays this role, but it would have been helpful if there was a more direct 'Like' system.</a:t>
            </a:r>
            <a:endParaRPr kumimoji="1" lang="ko-KR" altLang="en-US" dirty="0"/>
          </a:p>
        </p:txBody>
      </p:sp>
    </p:spTree>
    <p:extLst>
      <p:ext uri="{BB962C8B-B14F-4D97-AF65-F5344CB8AC3E}">
        <p14:creationId xmlns:p14="http://schemas.microsoft.com/office/powerpoint/2010/main" val="36698274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0"/>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Discussion</a:t>
            </a:r>
            <a:endParaRPr sz="1800">
              <a:solidFill>
                <a:schemeClr val="dk1"/>
              </a:solidFill>
            </a:endParaRPr>
          </a:p>
        </p:txBody>
      </p:sp>
      <p:sp>
        <p:nvSpPr>
          <p:cNvPr id="2" name="TextBox 1">
            <a:extLst>
              <a:ext uri="{FF2B5EF4-FFF2-40B4-BE49-F238E27FC236}">
                <a16:creationId xmlns:a16="http://schemas.microsoft.com/office/drawing/2014/main" id="{46FF05AF-74F1-53FE-B2C4-21DA3783FB3B}"/>
              </a:ext>
            </a:extLst>
          </p:cNvPr>
          <p:cNvSpPr txBox="1"/>
          <p:nvPr/>
        </p:nvSpPr>
        <p:spPr>
          <a:xfrm>
            <a:off x="346950" y="1191608"/>
            <a:ext cx="792205" cy="307777"/>
          </a:xfrm>
          <a:prstGeom prst="rect">
            <a:avLst/>
          </a:prstGeom>
          <a:noFill/>
        </p:spPr>
        <p:txBody>
          <a:bodyPr wrap="none" rtlCol="0">
            <a:spAutoFit/>
          </a:bodyPr>
          <a:lstStyle/>
          <a:p>
            <a:r>
              <a:rPr kumimoji="1" lang="en-US" altLang="ko-KR" b="1" dirty="0"/>
              <a:t>Overall</a:t>
            </a:r>
            <a:endParaRPr kumimoji="1" lang="ko-KR" altLang="en-US" b="1" dirty="0"/>
          </a:p>
        </p:txBody>
      </p:sp>
      <p:sp>
        <p:nvSpPr>
          <p:cNvPr id="3" name="TextBox 2">
            <a:extLst>
              <a:ext uri="{FF2B5EF4-FFF2-40B4-BE49-F238E27FC236}">
                <a16:creationId xmlns:a16="http://schemas.microsoft.com/office/drawing/2014/main" id="{C80C0A69-42BF-DE71-4199-339F82DA7DCE}"/>
              </a:ext>
            </a:extLst>
          </p:cNvPr>
          <p:cNvSpPr txBox="1"/>
          <p:nvPr/>
        </p:nvSpPr>
        <p:spPr>
          <a:xfrm>
            <a:off x="372094" y="3154863"/>
            <a:ext cx="8399811" cy="738664"/>
          </a:xfrm>
          <a:prstGeom prst="rect">
            <a:avLst/>
          </a:prstGeom>
          <a:noFill/>
        </p:spPr>
        <p:txBody>
          <a:bodyPr wrap="square" rtlCol="0">
            <a:spAutoFit/>
          </a:bodyPr>
          <a:lstStyle/>
          <a:p>
            <a:r>
              <a:rPr kumimoji="1" lang="en-US" altLang="ko-KR" dirty="0"/>
              <a:t>There are points that need to be improved, but I can learn that crowdsourcing is one of the proper approaches for prompt engineering.</a:t>
            </a:r>
          </a:p>
          <a:p>
            <a:r>
              <a:rPr kumimoji="1" lang="en-US" altLang="ko-KR" dirty="0"/>
              <a:t>It was also a project where I could learn a lot about crowdsourcing services and serverless architecture.</a:t>
            </a:r>
            <a:endParaRPr kumimoji="1" lang="ko-KR" altLang="en-US" dirty="0"/>
          </a:p>
        </p:txBody>
      </p:sp>
      <p:sp>
        <p:nvSpPr>
          <p:cNvPr id="4" name="Google Shape;98;p18">
            <a:extLst>
              <a:ext uri="{FF2B5EF4-FFF2-40B4-BE49-F238E27FC236}">
                <a16:creationId xmlns:a16="http://schemas.microsoft.com/office/drawing/2014/main" id="{B0D5E32C-5703-1A85-E6F4-CE55D7009F11}"/>
              </a:ext>
            </a:extLst>
          </p:cNvPr>
          <p:cNvSpPr txBox="1"/>
          <p:nvPr/>
        </p:nvSpPr>
        <p:spPr>
          <a:xfrm>
            <a:off x="399900" y="1558775"/>
            <a:ext cx="8344200" cy="1140282"/>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1200" dirty="0">
                <a:solidFill>
                  <a:schemeClr val="dk1"/>
                </a:solidFill>
              </a:rPr>
              <a:t>Our challenge:</a:t>
            </a:r>
            <a:endParaRPr sz="1200" dirty="0">
              <a:solidFill>
                <a:schemeClr val="dk1"/>
              </a:solidFill>
            </a:endParaRPr>
          </a:p>
          <a:p>
            <a:pPr marL="0" lvl="0" indent="0" algn="ctr" rtl="0">
              <a:lnSpc>
                <a:spcPct val="115000"/>
              </a:lnSpc>
              <a:spcBef>
                <a:spcPts val="0"/>
              </a:spcBef>
              <a:spcAft>
                <a:spcPts val="0"/>
              </a:spcAft>
              <a:buNone/>
            </a:pPr>
            <a:r>
              <a:rPr lang="en" b="1" i="1" dirty="0">
                <a:solidFill>
                  <a:schemeClr val="dk1"/>
                </a:solidFill>
              </a:rPr>
              <a:t>to develop a crowdsourcing solution that makes users to collaboratively identify and refine prompt statements</a:t>
            </a:r>
            <a:endParaRPr b="1" i="1" dirty="0">
              <a:solidFill>
                <a:schemeClr val="dk1"/>
              </a:solidFill>
            </a:endParaRPr>
          </a:p>
          <a:p>
            <a:pPr marL="0" lvl="0" indent="0" algn="ctr" rtl="0">
              <a:lnSpc>
                <a:spcPct val="115000"/>
              </a:lnSpc>
              <a:spcBef>
                <a:spcPts val="0"/>
              </a:spcBef>
              <a:spcAft>
                <a:spcPts val="0"/>
              </a:spcAft>
              <a:buNone/>
            </a:pPr>
            <a:r>
              <a:rPr lang="en" b="1" i="1" dirty="0">
                <a:solidFill>
                  <a:schemeClr val="dk1"/>
                </a:solidFill>
              </a:rPr>
              <a:t>that enhance the performance and usability of LLMs.</a:t>
            </a:r>
            <a:endParaRPr b="1" i="1" dirty="0">
              <a:solidFill>
                <a:schemeClr val="dk1"/>
              </a:solidFill>
            </a:endParaRPr>
          </a:p>
        </p:txBody>
      </p:sp>
      <p:cxnSp>
        <p:nvCxnSpPr>
          <p:cNvPr id="6" name="직선 화살표 연결선 5">
            <a:extLst>
              <a:ext uri="{FF2B5EF4-FFF2-40B4-BE49-F238E27FC236}">
                <a16:creationId xmlns:a16="http://schemas.microsoft.com/office/drawing/2014/main" id="{BD1B7355-5F04-E64F-CEC3-512383B76066}"/>
              </a:ext>
            </a:extLst>
          </p:cNvPr>
          <p:cNvCxnSpPr>
            <a:stCxn id="4" idx="2"/>
            <a:endCxn id="3" idx="0"/>
          </p:cNvCxnSpPr>
          <p:nvPr/>
        </p:nvCxnSpPr>
        <p:spPr>
          <a:xfrm>
            <a:off x="4572000" y="2699057"/>
            <a:ext cx="0" cy="4558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93210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1"/>
          <p:cNvSpPr txBox="1"/>
          <p:nvPr/>
        </p:nvSpPr>
        <p:spPr>
          <a:xfrm>
            <a:off x="303575" y="711225"/>
            <a:ext cx="8391900" cy="600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chemeClr val="dk2"/>
                </a:solidFill>
              </a:rPr>
              <a:t>Slide 2 Image </a:t>
            </a:r>
            <a:r>
              <a:rPr lang="en" sz="900" u="sng">
                <a:solidFill>
                  <a:schemeClr val="hlink"/>
                </a:solidFill>
                <a:hlinkClick r:id="rId3"/>
              </a:rPr>
              <a:t>https://www.ultimate.ai/blog/ai-automation/chatgpt-the-tech-behind-the-hype-and-what-it-means-for-your-support</a:t>
            </a:r>
            <a:endParaRPr sz="900">
              <a:solidFill>
                <a:schemeClr val="dk2"/>
              </a:solidFill>
            </a:endParaRPr>
          </a:p>
          <a:p>
            <a:pPr marL="0" lvl="0" indent="0" algn="l" rtl="0">
              <a:spcBef>
                <a:spcPts val="0"/>
              </a:spcBef>
              <a:spcAft>
                <a:spcPts val="0"/>
              </a:spcAft>
              <a:buNone/>
            </a:pPr>
            <a:r>
              <a:rPr lang="en" sz="900">
                <a:solidFill>
                  <a:schemeClr val="dk2"/>
                </a:solidFill>
              </a:rPr>
              <a:t>Slide 3 Image </a:t>
            </a:r>
            <a:r>
              <a:rPr lang="en" sz="900" u="sng">
                <a:solidFill>
                  <a:schemeClr val="hlink"/>
                </a:solidFill>
                <a:hlinkClick r:id="rId4"/>
              </a:rPr>
              <a:t>https://botpenguin.com/glossary/prompt-engineering</a:t>
            </a:r>
            <a:endParaRPr sz="900">
              <a:solidFill>
                <a:schemeClr val="dk2"/>
              </a:solidFill>
            </a:endParaRPr>
          </a:p>
          <a:p>
            <a:pPr marL="0" lvl="0" indent="0" algn="l" rtl="0">
              <a:spcBef>
                <a:spcPts val="0"/>
              </a:spcBef>
              <a:spcAft>
                <a:spcPts val="0"/>
              </a:spcAft>
              <a:buNone/>
            </a:pPr>
            <a:r>
              <a:rPr lang="en" sz="900">
                <a:solidFill>
                  <a:schemeClr val="dk2"/>
                </a:solidFill>
              </a:rPr>
              <a:t>Slide 9 Image </a:t>
            </a:r>
            <a:r>
              <a:rPr lang="en" sz="900" u="sng">
                <a:solidFill>
                  <a:schemeClr val="hlink"/>
                </a:solidFill>
                <a:hlinkClick r:id="rId5"/>
              </a:rPr>
              <a:t>https://react.dev/</a:t>
            </a:r>
            <a:r>
              <a:rPr lang="en" sz="900">
                <a:solidFill>
                  <a:schemeClr val="dk2"/>
                </a:solidFill>
              </a:rPr>
              <a:t>, </a:t>
            </a:r>
            <a:r>
              <a:rPr lang="en" sz="900" u="sng">
                <a:solidFill>
                  <a:schemeClr val="hlink"/>
                </a:solidFill>
                <a:hlinkClick r:id="rId6"/>
              </a:rPr>
              <a:t>https://medium.com/@dugguRK/understanding-real-time-firebase-database-in-android-eec9967745c8</a:t>
            </a:r>
            <a:r>
              <a:rPr lang="en" sz="900">
                <a:solidFill>
                  <a:schemeClr val="dk2"/>
                </a:solidFill>
              </a:rPr>
              <a:t>,  </a:t>
            </a:r>
            <a:r>
              <a:rPr lang="en" sz="900" u="sng">
                <a:solidFill>
                  <a:schemeClr val="hlink"/>
                </a:solidFill>
                <a:hlinkClick r:id="rId7"/>
              </a:rPr>
              <a:t>https://vercel.com/home</a:t>
            </a:r>
            <a:endParaRPr sz="900">
              <a:solidFill>
                <a:schemeClr val="dk2"/>
              </a:solidFill>
            </a:endParaRPr>
          </a:p>
        </p:txBody>
      </p:sp>
      <p:sp>
        <p:nvSpPr>
          <p:cNvPr id="211" name="Google Shape;211;p31"/>
          <p:cNvSpPr txBox="1"/>
          <p:nvPr/>
        </p:nvSpPr>
        <p:spPr>
          <a:xfrm>
            <a:off x="303575" y="249525"/>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References</a:t>
            </a:r>
            <a:endParaRPr sz="18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Background - Prompt Engineering</a:t>
            </a:r>
            <a:endParaRPr sz="1800">
              <a:solidFill>
                <a:schemeClr val="dk1"/>
              </a:solidFill>
            </a:endParaRPr>
          </a:p>
        </p:txBody>
      </p:sp>
      <p:sp>
        <p:nvSpPr>
          <p:cNvPr id="69" name="Google Shape;69;p15"/>
          <p:cNvSpPr txBox="1"/>
          <p:nvPr/>
        </p:nvSpPr>
        <p:spPr>
          <a:xfrm>
            <a:off x="346950" y="1358425"/>
            <a:ext cx="3695100" cy="1887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rgbClr val="0D0D0D"/>
                </a:solidFill>
                <a:highlight>
                  <a:srgbClr val="FFFFFF"/>
                </a:highlight>
                <a:latin typeface="Roboto"/>
                <a:ea typeface="Roboto"/>
                <a:cs typeface="Roboto"/>
                <a:sym typeface="Roboto"/>
              </a:rPr>
              <a:t>Prompt Engineering</a:t>
            </a:r>
            <a:r>
              <a:rPr lang="en">
                <a:solidFill>
                  <a:srgbClr val="0D0D0D"/>
                </a:solidFill>
                <a:highlight>
                  <a:srgbClr val="FFFFFF"/>
                </a:highlight>
                <a:latin typeface="Roboto"/>
                <a:ea typeface="Roboto"/>
                <a:cs typeface="Roboto"/>
                <a:sym typeface="Roboto"/>
              </a:rPr>
              <a:t> is the process of carefully crafting inputs (prompts) to guide the responses of a Large Language Model (LLM).</a:t>
            </a:r>
            <a:endParaRPr sz="1600">
              <a:solidFill>
                <a:srgbClr val="0D0D0D"/>
              </a:solidFill>
              <a:latin typeface="Roboto"/>
              <a:ea typeface="Roboto"/>
              <a:cs typeface="Roboto"/>
              <a:sym typeface="Roboto"/>
            </a:endParaRPr>
          </a:p>
          <a:p>
            <a:pPr marL="0" lvl="0" indent="0" algn="l" rtl="0">
              <a:lnSpc>
                <a:spcPct val="115000"/>
              </a:lnSpc>
              <a:spcBef>
                <a:spcPts val="0"/>
              </a:spcBef>
              <a:spcAft>
                <a:spcPts val="0"/>
              </a:spcAft>
              <a:buNone/>
            </a:pPr>
            <a:endParaRPr>
              <a:solidFill>
                <a:srgbClr val="0D0D0D"/>
              </a:solidFill>
              <a:latin typeface="Roboto"/>
              <a:ea typeface="Roboto"/>
              <a:cs typeface="Roboto"/>
              <a:sym typeface="Roboto"/>
            </a:endParaRPr>
          </a:p>
          <a:p>
            <a:pPr marL="0" lvl="0" indent="0" algn="l" rtl="0">
              <a:lnSpc>
                <a:spcPct val="115000"/>
              </a:lnSpc>
              <a:spcBef>
                <a:spcPts val="0"/>
              </a:spcBef>
              <a:spcAft>
                <a:spcPts val="0"/>
              </a:spcAft>
              <a:buNone/>
            </a:pPr>
            <a:r>
              <a:rPr lang="en">
                <a:solidFill>
                  <a:srgbClr val="0D0D0D"/>
                </a:solidFill>
                <a:highlight>
                  <a:srgbClr val="FFFFFF"/>
                </a:highlight>
                <a:latin typeface="Roboto"/>
                <a:ea typeface="Roboto"/>
                <a:cs typeface="Roboto"/>
                <a:sym typeface="Roboto"/>
              </a:rPr>
              <a:t>It's essential for obtaining accurate, relevant, and useful outputs from AI models.</a:t>
            </a:r>
            <a:endParaRPr>
              <a:solidFill>
                <a:srgbClr val="0D0D0D"/>
              </a:solidFill>
              <a:latin typeface="Roboto"/>
              <a:ea typeface="Roboto"/>
              <a:cs typeface="Roboto"/>
              <a:sym typeface="Roboto"/>
            </a:endParaRPr>
          </a:p>
        </p:txBody>
      </p:sp>
      <p:pic>
        <p:nvPicPr>
          <p:cNvPr id="70" name="Google Shape;70;p15"/>
          <p:cNvPicPr preferRelativeResize="0"/>
          <p:nvPr/>
        </p:nvPicPr>
        <p:blipFill>
          <a:blip r:embed="rId3">
            <a:alphaModFix/>
          </a:blip>
          <a:stretch>
            <a:fillRect/>
          </a:stretch>
        </p:blipFill>
        <p:spPr>
          <a:xfrm>
            <a:off x="4923050" y="724215"/>
            <a:ext cx="3695100" cy="369507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Background - Crowdsourcing</a:t>
            </a:r>
            <a:endParaRPr sz="1800">
              <a:solidFill>
                <a:schemeClr val="dk1"/>
              </a:solidFill>
            </a:endParaRPr>
          </a:p>
        </p:txBody>
      </p:sp>
      <p:sp>
        <p:nvSpPr>
          <p:cNvPr id="76" name="Google Shape;76;p16"/>
          <p:cNvSpPr txBox="1"/>
          <p:nvPr/>
        </p:nvSpPr>
        <p:spPr>
          <a:xfrm>
            <a:off x="346950" y="1206025"/>
            <a:ext cx="3695100" cy="328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rgbClr val="0D0D0D"/>
                </a:solidFill>
                <a:highlight>
                  <a:srgbClr val="FFFFFF"/>
                </a:highlight>
                <a:latin typeface="Roboto"/>
                <a:ea typeface="Roboto"/>
                <a:cs typeface="Roboto"/>
                <a:sym typeface="Roboto"/>
              </a:rPr>
              <a:t>Crowdsourcing</a:t>
            </a:r>
            <a:r>
              <a:rPr lang="en">
                <a:solidFill>
                  <a:srgbClr val="0D0D0D"/>
                </a:solidFill>
                <a:highlight>
                  <a:srgbClr val="FFFFFF"/>
                </a:highlight>
                <a:latin typeface="Roboto"/>
                <a:ea typeface="Roboto"/>
                <a:cs typeface="Roboto"/>
                <a:sym typeface="Roboto"/>
              </a:rPr>
              <a:t> is a method of obtaining ideas, services, or content by soliciting contributions from a large group of people, particularly from an online community.</a:t>
            </a:r>
            <a:endParaRPr sz="1800">
              <a:solidFill>
                <a:srgbClr val="0D0D0D"/>
              </a:solidFill>
              <a:latin typeface="Roboto"/>
              <a:ea typeface="Roboto"/>
              <a:cs typeface="Roboto"/>
              <a:sym typeface="Roboto"/>
            </a:endParaRPr>
          </a:p>
          <a:p>
            <a:pPr marL="0" lvl="0" indent="0" algn="l" rtl="0">
              <a:lnSpc>
                <a:spcPct val="115000"/>
              </a:lnSpc>
              <a:spcBef>
                <a:spcPts val="0"/>
              </a:spcBef>
              <a:spcAft>
                <a:spcPts val="0"/>
              </a:spcAft>
              <a:buNone/>
            </a:pPr>
            <a:endParaRPr>
              <a:solidFill>
                <a:srgbClr val="0D0D0D"/>
              </a:solidFill>
              <a:latin typeface="Roboto"/>
              <a:ea typeface="Roboto"/>
              <a:cs typeface="Roboto"/>
              <a:sym typeface="Roboto"/>
            </a:endParaRPr>
          </a:p>
          <a:p>
            <a:pPr marL="0" lvl="0" indent="0" algn="l" rtl="0">
              <a:lnSpc>
                <a:spcPct val="115000"/>
              </a:lnSpc>
              <a:spcBef>
                <a:spcPts val="0"/>
              </a:spcBef>
              <a:spcAft>
                <a:spcPts val="0"/>
              </a:spcAft>
              <a:buNone/>
            </a:pPr>
            <a:r>
              <a:rPr lang="en">
                <a:solidFill>
                  <a:srgbClr val="0D0D0D"/>
                </a:solidFill>
                <a:highlight>
                  <a:srgbClr val="FFFFFF"/>
                </a:highlight>
                <a:latin typeface="Roboto"/>
                <a:ea typeface="Roboto"/>
                <a:cs typeface="Roboto"/>
                <a:sym typeface="Roboto"/>
              </a:rPr>
              <a:t>Crowdsourcing offers cost-effective solutions and diverse perspectives, leading to innovative ideas and efficient problem-solving.</a:t>
            </a:r>
            <a:endParaRPr>
              <a:solidFill>
                <a:srgbClr val="0D0D0D"/>
              </a:solidFill>
              <a:highlight>
                <a:srgbClr val="FFFFFF"/>
              </a:highlight>
              <a:latin typeface="Roboto"/>
              <a:ea typeface="Roboto"/>
              <a:cs typeface="Roboto"/>
              <a:sym typeface="Roboto"/>
            </a:endParaRPr>
          </a:p>
          <a:p>
            <a:pPr marL="0" lvl="0" indent="0" algn="l" rtl="0">
              <a:lnSpc>
                <a:spcPct val="115000"/>
              </a:lnSpc>
              <a:spcBef>
                <a:spcPts val="1200"/>
              </a:spcBef>
              <a:spcAft>
                <a:spcPts val="1200"/>
              </a:spcAft>
              <a:buNone/>
            </a:pPr>
            <a:r>
              <a:rPr lang="en">
                <a:solidFill>
                  <a:srgbClr val="0D0D0D"/>
                </a:solidFill>
                <a:highlight>
                  <a:srgbClr val="FFFFFF"/>
                </a:highlight>
                <a:latin typeface="Roboto"/>
                <a:ea typeface="Roboto"/>
                <a:cs typeface="Roboto"/>
                <a:sym typeface="Roboto"/>
              </a:rPr>
              <a:t>It enables rapid scaling for large projects and global participation, enhancing flexibility and community engagement.</a:t>
            </a:r>
            <a:endParaRPr sz="1600">
              <a:solidFill>
                <a:srgbClr val="0D0D0D"/>
              </a:solidFill>
              <a:highlight>
                <a:srgbClr val="FFFFFF"/>
              </a:highlight>
              <a:latin typeface="Roboto"/>
              <a:ea typeface="Roboto"/>
              <a:cs typeface="Roboto"/>
              <a:sym typeface="Roboto"/>
            </a:endParaRPr>
          </a:p>
        </p:txBody>
      </p:sp>
      <p:pic>
        <p:nvPicPr>
          <p:cNvPr id="77" name="Google Shape;77;p16"/>
          <p:cNvPicPr preferRelativeResize="0"/>
          <p:nvPr/>
        </p:nvPicPr>
        <p:blipFill>
          <a:blip r:embed="rId3">
            <a:alphaModFix/>
          </a:blip>
          <a:stretch>
            <a:fillRect/>
          </a:stretch>
        </p:blipFill>
        <p:spPr>
          <a:xfrm>
            <a:off x="4539862" y="281550"/>
            <a:ext cx="4193025" cy="2187250"/>
          </a:xfrm>
          <a:prstGeom prst="rect">
            <a:avLst/>
          </a:prstGeom>
          <a:noFill/>
          <a:ln>
            <a:noFill/>
          </a:ln>
        </p:spPr>
      </p:pic>
      <p:sp>
        <p:nvSpPr>
          <p:cNvPr id="78" name="Google Shape;78;p16"/>
          <p:cNvSpPr txBox="1"/>
          <p:nvPr/>
        </p:nvSpPr>
        <p:spPr>
          <a:xfrm>
            <a:off x="4389825" y="2442950"/>
            <a:ext cx="44931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chemeClr val="dk2"/>
                </a:solidFill>
              </a:rPr>
              <a:t>Amazon Mechanical Turk (MTurk)</a:t>
            </a:r>
            <a:endParaRPr sz="1200">
              <a:solidFill>
                <a:schemeClr val="dk2"/>
              </a:solidFill>
            </a:endParaRPr>
          </a:p>
        </p:txBody>
      </p:sp>
      <p:pic>
        <p:nvPicPr>
          <p:cNvPr id="79" name="Google Shape;79;p16"/>
          <p:cNvPicPr preferRelativeResize="0"/>
          <p:nvPr/>
        </p:nvPicPr>
        <p:blipFill>
          <a:blip r:embed="rId4">
            <a:alphaModFix/>
          </a:blip>
          <a:stretch>
            <a:fillRect/>
          </a:stretch>
        </p:blipFill>
        <p:spPr>
          <a:xfrm>
            <a:off x="4498875" y="2888449"/>
            <a:ext cx="4275005" cy="1887001"/>
          </a:xfrm>
          <a:prstGeom prst="rect">
            <a:avLst/>
          </a:prstGeom>
          <a:noFill/>
          <a:ln>
            <a:noFill/>
          </a:ln>
        </p:spPr>
      </p:pic>
      <p:sp>
        <p:nvSpPr>
          <p:cNvPr id="80" name="Google Shape;80;p16"/>
          <p:cNvSpPr txBox="1"/>
          <p:nvPr/>
        </p:nvSpPr>
        <p:spPr>
          <a:xfrm>
            <a:off x="4389838" y="4775450"/>
            <a:ext cx="44931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chemeClr val="dk2"/>
                </a:solidFill>
              </a:rPr>
              <a:t>Wikipedia</a:t>
            </a:r>
            <a:endParaRPr sz="12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p:nvPr/>
        </p:nvSpPr>
        <p:spPr>
          <a:xfrm>
            <a:off x="511750" y="997475"/>
            <a:ext cx="8153400" cy="1500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 name="Google Shape;86;p17"/>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Problem Statement</a:t>
            </a:r>
            <a:endParaRPr sz="1800">
              <a:solidFill>
                <a:schemeClr val="dk1"/>
              </a:solidFill>
            </a:endParaRPr>
          </a:p>
        </p:txBody>
      </p:sp>
      <p:sp>
        <p:nvSpPr>
          <p:cNvPr id="87" name="Google Shape;87;p17"/>
          <p:cNvSpPr txBox="1"/>
          <p:nvPr/>
        </p:nvSpPr>
        <p:spPr>
          <a:xfrm>
            <a:off x="1484100" y="1065000"/>
            <a:ext cx="6175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solidFill>
                  <a:schemeClr val="dk2"/>
                </a:solidFill>
              </a:rPr>
              <a:t>The problem that users are undergoing in prompt engineering</a:t>
            </a:r>
            <a:endParaRPr sz="1600">
              <a:solidFill>
                <a:schemeClr val="dk2"/>
              </a:solidFill>
            </a:endParaRPr>
          </a:p>
        </p:txBody>
      </p:sp>
      <p:sp>
        <p:nvSpPr>
          <p:cNvPr id="88" name="Google Shape;88;p17"/>
          <p:cNvSpPr txBox="1"/>
          <p:nvPr/>
        </p:nvSpPr>
        <p:spPr>
          <a:xfrm>
            <a:off x="399900" y="1500550"/>
            <a:ext cx="83442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solidFill>
                  <a:schemeClr val="dk1"/>
                </a:solidFill>
              </a:rPr>
              <a:t>Difficult to make LLM to return desired answer because of ambiguity of language</a:t>
            </a:r>
            <a:endParaRPr sz="1600">
              <a:solidFill>
                <a:schemeClr val="dk1"/>
              </a:solidFill>
            </a:endParaRPr>
          </a:p>
        </p:txBody>
      </p:sp>
      <p:sp>
        <p:nvSpPr>
          <p:cNvPr id="89" name="Google Shape;89;p17"/>
          <p:cNvSpPr txBox="1"/>
          <p:nvPr/>
        </p:nvSpPr>
        <p:spPr>
          <a:xfrm>
            <a:off x="399900" y="1936100"/>
            <a:ext cx="83442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solidFill>
                  <a:schemeClr val="dk1"/>
                </a:solidFill>
              </a:rPr>
              <a:t>Debugging process requires lots of trials and errors. Difficult to inexperienced people</a:t>
            </a:r>
            <a:endParaRPr sz="1600">
              <a:solidFill>
                <a:schemeClr val="dk1"/>
              </a:solidFill>
            </a:endParaRPr>
          </a:p>
        </p:txBody>
      </p:sp>
      <p:cxnSp>
        <p:nvCxnSpPr>
          <p:cNvPr id="90" name="Google Shape;90;p17"/>
          <p:cNvCxnSpPr/>
          <p:nvPr/>
        </p:nvCxnSpPr>
        <p:spPr>
          <a:xfrm>
            <a:off x="4597050" y="2775575"/>
            <a:ext cx="0" cy="650400"/>
          </a:xfrm>
          <a:prstGeom prst="straightConnector1">
            <a:avLst/>
          </a:prstGeom>
          <a:noFill/>
          <a:ln w="9525" cap="flat" cmpd="sng">
            <a:solidFill>
              <a:schemeClr val="dk2"/>
            </a:solidFill>
            <a:prstDash val="solid"/>
            <a:round/>
            <a:headEnd type="none" w="med" len="med"/>
            <a:tailEnd type="triangle" w="med" len="med"/>
          </a:ln>
        </p:spPr>
      </p:cxnSp>
      <p:sp>
        <p:nvSpPr>
          <p:cNvPr id="91" name="Google Shape;91;p17"/>
          <p:cNvSpPr txBox="1"/>
          <p:nvPr/>
        </p:nvSpPr>
        <p:spPr>
          <a:xfrm>
            <a:off x="4857275" y="2869925"/>
            <a:ext cx="1040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Why?</a:t>
            </a:r>
            <a:endParaRPr sz="1800">
              <a:solidFill>
                <a:schemeClr val="dk1"/>
              </a:solidFill>
            </a:endParaRPr>
          </a:p>
        </p:txBody>
      </p:sp>
      <p:sp>
        <p:nvSpPr>
          <p:cNvPr id="92" name="Google Shape;92;p17"/>
          <p:cNvSpPr txBox="1"/>
          <p:nvPr/>
        </p:nvSpPr>
        <p:spPr>
          <a:xfrm>
            <a:off x="424950" y="3758150"/>
            <a:ext cx="8344200" cy="780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800">
                <a:solidFill>
                  <a:schemeClr val="dk1"/>
                </a:solidFill>
              </a:rPr>
              <a:t>Lack of processes or tools for users to identify and optimize prompt statements that effectively guide to tune LLMs towards desired responses.</a:t>
            </a:r>
            <a:endParaRPr sz="18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Problem Statement</a:t>
            </a:r>
            <a:endParaRPr sz="1800">
              <a:solidFill>
                <a:schemeClr val="dk1"/>
              </a:solidFill>
            </a:endParaRPr>
          </a:p>
        </p:txBody>
      </p:sp>
      <p:sp>
        <p:nvSpPr>
          <p:cNvPr id="98" name="Google Shape;98;p18"/>
          <p:cNvSpPr txBox="1"/>
          <p:nvPr/>
        </p:nvSpPr>
        <p:spPr>
          <a:xfrm>
            <a:off x="399900" y="1558775"/>
            <a:ext cx="8344200" cy="1665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600" dirty="0">
                <a:solidFill>
                  <a:schemeClr val="dk1"/>
                </a:solidFill>
              </a:rPr>
              <a:t>The main challenge of this project is</a:t>
            </a:r>
            <a:endParaRPr sz="1600" dirty="0">
              <a:solidFill>
                <a:schemeClr val="dk1"/>
              </a:solidFill>
            </a:endParaRPr>
          </a:p>
          <a:p>
            <a:pPr marL="0" lvl="0" indent="0" algn="ctr" rtl="0">
              <a:lnSpc>
                <a:spcPct val="115000"/>
              </a:lnSpc>
              <a:spcBef>
                <a:spcPts val="0"/>
              </a:spcBef>
              <a:spcAft>
                <a:spcPts val="0"/>
              </a:spcAft>
              <a:buNone/>
            </a:pPr>
            <a:endParaRPr sz="1600" dirty="0">
              <a:solidFill>
                <a:schemeClr val="dk1"/>
              </a:solidFill>
            </a:endParaRPr>
          </a:p>
          <a:p>
            <a:pPr marL="0" lvl="0" indent="0" algn="ctr" rtl="0">
              <a:lnSpc>
                <a:spcPct val="115000"/>
              </a:lnSpc>
              <a:spcBef>
                <a:spcPts val="0"/>
              </a:spcBef>
              <a:spcAft>
                <a:spcPts val="0"/>
              </a:spcAft>
              <a:buNone/>
            </a:pPr>
            <a:r>
              <a:rPr lang="en" sz="1800" b="1" i="1" dirty="0">
                <a:solidFill>
                  <a:schemeClr val="dk1"/>
                </a:solidFill>
              </a:rPr>
              <a:t>to develop a crowdsourcing solution that makes users to collaboratively identify and refine prompt statements</a:t>
            </a:r>
            <a:endParaRPr sz="1800" b="1" i="1" dirty="0">
              <a:solidFill>
                <a:schemeClr val="dk1"/>
              </a:solidFill>
            </a:endParaRPr>
          </a:p>
          <a:p>
            <a:pPr marL="0" lvl="0" indent="0" algn="ctr" rtl="0">
              <a:lnSpc>
                <a:spcPct val="115000"/>
              </a:lnSpc>
              <a:spcBef>
                <a:spcPts val="0"/>
              </a:spcBef>
              <a:spcAft>
                <a:spcPts val="0"/>
              </a:spcAft>
              <a:buNone/>
            </a:pPr>
            <a:r>
              <a:rPr lang="en" sz="1800" b="1" i="1" dirty="0">
                <a:solidFill>
                  <a:schemeClr val="dk1"/>
                </a:solidFill>
              </a:rPr>
              <a:t>that enhance the performance and usability of LLMs.</a:t>
            </a:r>
            <a:endParaRPr sz="1800" b="1" i="1" dirty="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Solution Design</a:t>
            </a:r>
            <a:endParaRPr sz="1800">
              <a:solidFill>
                <a:schemeClr val="dk1"/>
              </a:solidFill>
            </a:endParaRPr>
          </a:p>
        </p:txBody>
      </p:sp>
      <p:sp>
        <p:nvSpPr>
          <p:cNvPr id="104" name="Google Shape;104;p19"/>
          <p:cNvSpPr txBox="1"/>
          <p:nvPr/>
        </p:nvSpPr>
        <p:spPr>
          <a:xfrm>
            <a:off x="346950" y="1151000"/>
            <a:ext cx="1366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dk1"/>
                </a:solidFill>
              </a:rPr>
              <a:t>Post Question</a:t>
            </a:r>
            <a:endParaRPr>
              <a:solidFill>
                <a:schemeClr val="dk1"/>
              </a:solidFill>
            </a:endParaRPr>
          </a:p>
        </p:txBody>
      </p:sp>
      <p:sp>
        <p:nvSpPr>
          <p:cNvPr id="105" name="Google Shape;105;p19"/>
          <p:cNvSpPr txBox="1"/>
          <p:nvPr/>
        </p:nvSpPr>
        <p:spPr>
          <a:xfrm>
            <a:off x="2050200" y="889400"/>
            <a:ext cx="65013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rPr>
              <a:t>To make good quality of question, user should provide the precise explanation for other users.</a:t>
            </a:r>
            <a:endParaRPr sz="1600">
              <a:solidFill>
                <a:schemeClr val="dk1"/>
              </a:solidFill>
            </a:endParaRPr>
          </a:p>
          <a:p>
            <a:pPr marL="0" lvl="0" indent="0" algn="l" rtl="0">
              <a:spcBef>
                <a:spcPts val="0"/>
              </a:spcBef>
              <a:spcAft>
                <a:spcPts val="0"/>
              </a:spcAft>
              <a:buNone/>
            </a:pPr>
            <a:r>
              <a:rPr lang="en" sz="1600">
                <a:solidFill>
                  <a:schemeClr val="dk1"/>
                </a:solidFill>
              </a:rPr>
              <a:t>So it requires to write example user chat and expected answer.</a:t>
            </a:r>
            <a:endParaRPr sz="1600">
              <a:solidFill>
                <a:schemeClr val="dk1"/>
              </a:solidFill>
            </a:endParaRPr>
          </a:p>
        </p:txBody>
      </p:sp>
      <p:sp>
        <p:nvSpPr>
          <p:cNvPr id="106" name="Google Shape;106;p19"/>
          <p:cNvSpPr txBox="1"/>
          <p:nvPr/>
        </p:nvSpPr>
        <p:spPr>
          <a:xfrm>
            <a:off x="346950" y="2913000"/>
            <a:ext cx="1366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dk1"/>
                </a:solidFill>
              </a:rPr>
              <a:t>Make Answer</a:t>
            </a:r>
            <a:endParaRPr>
              <a:solidFill>
                <a:schemeClr val="dk1"/>
              </a:solidFill>
            </a:endParaRPr>
          </a:p>
        </p:txBody>
      </p:sp>
      <p:sp>
        <p:nvSpPr>
          <p:cNvPr id="107" name="Google Shape;107;p19"/>
          <p:cNvSpPr/>
          <p:nvPr/>
        </p:nvSpPr>
        <p:spPr>
          <a:xfrm>
            <a:off x="2050200" y="2040900"/>
            <a:ext cx="1735500" cy="8721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Start to write</a:t>
            </a:r>
            <a:endParaRPr sz="1200"/>
          </a:p>
          <a:p>
            <a:pPr marL="0" lvl="0" indent="0" algn="ctr" rtl="0">
              <a:spcBef>
                <a:spcPts val="0"/>
              </a:spcBef>
              <a:spcAft>
                <a:spcPts val="0"/>
              </a:spcAft>
              <a:buNone/>
            </a:pPr>
            <a:r>
              <a:rPr lang="en" sz="1200"/>
              <a:t>answer</a:t>
            </a:r>
            <a:endParaRPr sz="1200"/>
          </a:p>
        </p:txBody>
      </p:sp>
      <p:sp>
        <p:nvSpPr>
          <p:cNvPr id="108" name="Google Shape;108;p19"/>
          <p:cNvSpPr/>
          <p:nvPr/>
        </p:nvSpPr>
        <p:spPr>
          <a:xfrm>
            <a:off x="4171875" y="2391475"/>
            <a:ext cx="1735500" cy="872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Write prompt statements with several tests</a:t>
            </a:r>
            <a:endParaRPr sz="1200"/>
          </a:p>
        </p:txBody>
      </p:sp>
      <p:sp>
        <p:nvSpPr>
          <p:cNvPr id="109" name="Google Shape;109;p19"/>
          <p:cNvSpPr/>
          <p:nvPr/>
        </p:nvSpPr>
        <p:spPr>
          <a:xfrm>
            <a:off x="6338500" y="2913000"/>
            <a:ext cx="1735500" cy="8721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New answer posted!</a:t>
            </a:r>
            <a:endParaRPr sz="1200"/>
          </a:p>
        </p:txBody>
      </p:sp>
      <p:cxnSp>
        <p:nvCxnSpPr>
          <p:cNvPr id="110" name="Google Shape;110;p19"/>
          <p:cNvCxnSpPr>
            <a:stCxn id="107" idx="3"/>
            <a:endCxn id="108" idx="1"/>
          </p:cNvCxnSpPr>
          <p:nvPr/>
        </p:nvCxnSpPr>
        <p:spPr>
          <a:xfrm>
            <a:off x="3785700" y="2476950"/>
            <a:ext cx="386100" cy="350700"/>
          </a:xfrm>
          <a:prstGeom prst="straightConnector1">
            <a:avLst/>
          </a:prstGeom>
          <a:noFill/>
          <a:ln w="9525" cap="flat" cmpd="sng">
            <a:solidFill>
              <a:schemeClr val="dk2"/>
            </a:solidFill>
            <a:prstDash val="solid"/>
            <a:round/>
            <a:headEnd type="none" w="med" len="med"/>
            <a:tailEnd type="triangle" w="med" len="med"/>
          </a:ln>
        </p:spPr>
      </p:cxnSp>
      <p:cxnSp>
        <p:nvCxnSpPr>
          <p:cNvPr id="111" name="Google Shape;111;p19"/>
          <p:cNvCxnSpPr>
            <a:stCxn id="108" idx="3"/>
            <a:endCxn id="109" idx="1"/>
          </p:cNvCxnSpPr>
          <p:nvPr/>
        </p:nvCxnSpPr>
        <p:spPr>
          <a:xfrm>
            <a:off x="5907375" y="2827525"/>
            <a:ext cx="431100" cy="521400"/>
          </a:xfrm>
          <a:prstGeom prst="straightConnector1">
            <a:avLst/>
          </a:prstGeom>
          <a:noFill/>
          <a:ln w="9525" cap="flat" cmpd="sng">
            <a:solidFill>
              <a:schemeClr val="dk2"/>
            </a:solidFill>
            <a:prstDash val="solid"/>
            <a:round/>
            <a:headEnd type="none" w="med" len="med"/>
            <a:tailEnd type="triangle" w="med" len="med"/>
          </a:ln>
        </p:spPr>
      </p:cxnSp>
      <p:cxnSp>
        <p:nvCxnSpPr>
          <p:cNvPr id="112" name="Google Shape;112;p19"/>
          <p:cNvCxnSpPr/>
          <p:nvPr/>
        </p:nvCxnSpPr>
        <p:spPr>
          <a:xfrm>
            <a:off x="346950" y="1861400"/>
            <a:ext cx="8155800" cy="0"/>
          </a:xfrm>
          <a:prstGeom prst="straightConnector1">
            <a:avLst/>
          </a:prstGeom>
          <a:noFill/>
          <a:ln w="9525" cap="flat" cmpd="sng">
            <a:solidFill>
              <a:srgbClr val="999999"/>
            </a:solidFill>
            <a:prstDash val="solid"/>
            <a:round/>
            <a:headEnd type="none" w="med" len="med"/>
            <a:tailEnd type="none" w="med" len="med"/>
          </a:ln>
        </p:spPr>
      </p:cxnSp>
      <p:cxnSp>
        <p:nvCxnSpPr>
          <p:cNvPr id="113" name="Google Shape;113;p19"/>
          <p:cNvCxnSpPr>
            <a:stCxn id="108" idx="2"/>
          </p:cNvCxnSpPr>
          <p:nvPr/>
        </p:nvCxnSpPr>
        <p:spPr>
          <a:xfrm flipH="1">
            <a:off x="4523025" y="3263575"/>
            <a:ext cx="516600" cy="414300"/>
          </a:xfrm>
          <a:prstGeom prst="straightConnector1">
            <a:avLst/>
          </a:prstGeom>
          <a:noFill/>
          <a:ln w="9525" cap="flat" cmpd="sng">
            <a:solidFill>
              <a:schemeClr val="dk2"/>
            </a:solidFill>
            <a:prstDash val="solid"/>
            <a:round/>
            <a:headEnd type="none" w="med" len="med"/>
            <a:tailEnd type="none" w="med" len="med"/>
          </a:ln>
        </p:spPr>
      </p:cxnSp>
      <p:cxnSp>
        <p:nvCxnSpPr>
          <p:cNvPr id="114" name="Google Shape;114;p19"/>
          <p:cNvCxnSpPr/>
          <p:nvPr/>
        </p:nvCxnSpPr>
        <p:spPr>
          <a:xfrm>
            <a:off x="4541025" y="3677775"/>
            <a:ext cx="144000" cy="162000"/>
          </a:xfrm>
          <a:prstGeom prst="straightConnector1">
            <a:avLst/>
          </a:prstGeom>
          <a:noFill/>
          <a:ln w="9525" cap="flat" cmpd="sng">
            <a:solidFill>
              <a:schemeClr val="dk2"/>
            </a:solidFill>
            <a:prstDash val="solid"/>
            <a:round/>
            <a:headEnd type="none" w="med" len="med"/>
            <a:tailEnd type="none" w="med" len="med"/>
          </a:ln>
        </p:spPr>
      </p:cxnSp>
      <p:sp>
        <p:nvSpPr>
          <p:cNvPr id="115" name="Google Shape;115;p19"/>
          <p:cNvSpPr txBox="1"/>
          <p:nvPr/>
        </p:nvSpPr>
        <p:spPr>
          <a:xfrm>
            <a:off x="4648425" y="3677875"/>
            <a:ext cx="7824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dk2"/>
                </a:solidFill>
              </a:rPr>
              <a:t>GPT Test</a:t>
            </a:r>
            <a:endParaRPr sz="1100">
              <a:solidFill>
                <a:schemeClr val="dk2"/>
              </a:solidFill>
            </a:endParaRPr>
          </a:p>
        </p:txBody>
      </p:sp>
      <p:cxnSp>
        <p:nvCxnSpPr>
          <p:cNvPr id="116" name="Google Shape;116;p19"/>
          <p:cNvCxnSpPr>
            <a:stCxn id="115" idx="3"/>
          </p:cNvCxnSpPr>
          <p:nvPr/>
        </p:nvCxnSpPr>
        <p:spPr>
          <a:xfrm rot="10800000" flipH="1">
            <a:off x="5430825" y="3731575"/>
            <a:ext cx="135300" cy="123300"/>
          </a:xfrm>
          <a:prstGeom prst="straightConnector1">
            <a:avLst/>
          </a:prstGeom>
          <a:noFill/>
          <a:ln w="9525" cap="flat" cmpd="sng">
            <a:solidFill>
              <a:schemeClr val="dk2"/>
            </a:solidFill>
            <a:prstDash val="solid"/>
            <a:round/>
            <a:headEnd type="none" w="med" len="med"/>
            <a:tailEnd type="none" w="med" len="med"/>
          </a:ln>
        </p:spPr>
      </p:cxnSp>
      <p:cxnSp>
        <p:nvCxnSpPr>
          <p:cNvPr id="117" name="Google Shape;117;p19"/>
          <p:cNvCxnSpPr>
            <a:endCxn id="108" idx="2"/>
          </p:cNvCxnSpPr>
          <p:nvPr/>
        </p:nvCxnSpPr>
        <p:spPr>
          <a:xfrm rot="10800000">
            <a:off x="5039625" y="3263575"/>
            <a:ext cx="544500" cy="477000"/>
          </a:xfrm>
          <a:prstGeom prst="straightConnector1">
            <a:avLst/>
          </a:prstGeom>
          <a:noFill/>
          <a:ln w="9525" cap="flat" cmpd="sng">
            <a:solidFill>
              <a:schemeClr val="dk2"/>
            </a:solidFill>
            <a:prstDash val="solid"/>
            <a:round/>
            <a:headEnd type="none" w="med" len="med"/>
            <a:tailEnd type="triangle" w="med" len="med"/>
          </a:ln>
        </p:spPr>
      </p:cxnSp>
      <p:sp>
        <p:nvSpPr>
          <p:cNvPr id="118" name="Google Shape;118;p19"/>
          <p:cNvSpPr/>
          <p:nvPr/>
        </p:nvSpPr>
        <p:spPr>
          <a:xfrm>
            <a:off x="2050200" y="3901650"/>
            <a:ext cx="1735500" cy="872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Start to write forking answer based on existing question</a:t>
            </a:r>
            <a:endParaRPr sz="1200"/>
          </a:p>
        </p:txBody>
      </p:sp>
      <p:cxnSp>
        <p:nvCxnSpPr>
          <p:cNvPr id="119" name="Google Shape;119;p19"/>
          <p:cNvCxnSpPr>
            <a:stCxn id="109" idx="2"/>
            <a:endCxn id="118" idx="3"/>
          </p:cNvCxnSpPr>
          <p:nvPr/>
        </p:nvCxnSpPr>
        <p:spPr>
          <a:xfrm flipH="1">
            <a:off x="3785650" y="3785100"/>
            <a:ext cx="3420600" cy="552600"/>
          </a:xfrm>
          <a:prstGeom prst="straightConnector1">
            <a:avLst/>
          </a:prstGeom>
          <a:noFill/>
          <a:ln w="9525" cap="flat" cmpd="sng">
            <a:solidFill>
              <a:schemeClr val="dk2"/>
            </a:solidFill>
            <a:prstDash val="solid"/>
            <a:round/>
            <a:headEnd type="none" w="med" len="med"/>
            <a:tailEnd type="triangle" w="med" len="med"/>
          </a:ln>
        </p:spPr>
      </p:cxnSp>
      <p:sp>
        <p:nvSpPr>
          <p:cNvPr id="120" name="Google Shape;120;p19"/>
          <p:cNvSpPr txBox="1"/>
          <p:nvPr/>
        </p:nvSpPr>
        <p:spPr>
          <a:xfrm>
            <a:off x="5342850" y="4031875"/>
            <a:ext cx="980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Fork</a:t>
            </a:r>
            <a:endParaRPr>
              <a:solidFill>
                <a:schemeClr val="dk1"/>
              </a:solidFill>
            </a:endParaRPr>
          </a:p>
        </p:txBody>
      </p:sp>
      <p:cxnSp>
        <p:nvCxnSpPr>
          <p:cNvPr id="121" name="Google Shape;121;p19"/>
          <p:cNvCxnSpPr>
            <a:stCxn id="118" idx="0"/>
            <a:endCxn id="108" idx="1"/>
          </p:cNvCxnSpPr>
          <p:nvPr/>
        </p:nvCxnSpPr>
        <p:spPr>
          <a:xfrm rot="10800000" flipH="1">
            <a:off x="2917950" y="2827650"/>
            <a:ext cx="1254000" cy="10740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0"/>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Main Idea: Forking</a:t>
            </a:r>
            <a:endParaRPr sz="1800">
              <a:solidFill>
                <a:schemeClr val="dk1"/>
              </a:solidFill>
            </a:endParaRPr>
          </a:p>
        </p:txBody>
      </p:sp>
      <p:pic>
        <p:nvPicPr>
          <p:cNvPr id="127" name="Google Shape;127;p20"/>
          <p:cNvPicPr preferRelativeResize="0"/>
          <p:nvPr/>
        </p:nvPicPr>
        <p:blipFill>
          <a:blip r:embed="rId3">
            <a:alphaModFix/>
          </a:blip>
          <a:stretch>
            <a:fillRect/>
          </a:stretch>
        </p:blipFill>
        <p:spPr>
          <a:xfrm>
            <a:off x="3330425" y="1021162"/>
            <a:ext cx="5575572" cy="1235979"/>
          </a:xfrm>
          <a:prstGeom prst="rect">
            <a:avLst/>
          </a:prstGeom>
          <a:noFill/>
          <a:ln>
            <a:noFill/>
          </a:ln>
        </p:spPr>
      </p:pic>
      <p:sp>
        <p:nvSpPr>
          <p:cNvPr id="128" name="Google Shape;128;p20"/>
          <p:cNvSpPr/>
          <p:nvPr/>
        </p:nvSpPr>
        <p:spPr>
          <a:xfrm>
            <a:off x="7323400" y="1021150"/>
            <a:ext cx="859500" cy="2916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29" name="Google Shape;129;p20"/>
          <p:cNvPicPr preferRelativeResize="0"/>
          <p:nvPr/>
        </p:nvPicPr>
        <p:blipFill>
          <a:blip r:embed="rId4">
            <a:alphaModFix/>
          </a:blip>
          <a:stretch>
            <a:fillRect/>
          </a:stretch>
        </p:blipFill>
        <p:spPr>
          <a:xfrm>
            <a:off x="3981175" y="2653225"/>
            <a:ext cx="4361649" cy="1826251"/>
          </a:xfrm>
          <a:prstGeom prst="rect">
            <a:avLst/>
          </a:prstGeom>
          <a:noFill/>
          <a:ln>
            <a:noFill/>
          </a:ln>
        </p:spPr>
      </p:pic>
      <p:sp>
        <p:nvSpPr>
          <p:cNvPr id="130" name="Google Shape;130;p20"/>
          <p:cNvSpPr/>
          <p:nvPr/>
        </p:nvSpPr>
        <p:spPr>
          <a:xfrm>
            <a:off x="7002550" y="2653225"/>
            <a:ext cx="926100" cy="3777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 name="Google Shape;131;p20"/>
          <p:cNvSpPr txBox="1"/>
          <p:nvPr/>
        </p:nvSpPr>
        <p:spPr>
          <a:xfrm>
            <a:off x="3871663" y="2257150"/>
            <a:ext cx="44931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chemeClr val="dk2"/>
                </a:solidFill>
              </a:rPr>
              <a:t>Fork button and count of Github</a:t>
            </a:r>
            <a:endParaRPr sz="1200">
              <a:solidFill>
                <a:schemeClr val="dk2"/>
              </a:solidFill>
            </a:endParaRPr>
          </a:p>
        </p:txBody>
      </p:sp>
      <p:sp>
        <p:nvSpPr>
          <p:cNvPr id="132" name="Google Shape;132;p20"/>
          <p:cNvSpPr txBox="1"/>
          <p:nvPr/>
        </p:nvSpPr>
        <p:spPr>
          <a:xfrm>
            <a:off x="3915450" y="4479475"/>
            <a:ext cx="44931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chemeClr val="dk2"/>
                </a:solidFill>
              </a:rPr>
              <a:t>Copy and edit of Kaggle</a:t>
            </a:r>
            <a:endParaRPr sz="1200">
              <a:solidFill>
                <a:schemeClr val="dk2"/>
              </a:solidFill>
            </a:endParaRPr>
          </a:p>
        </p:txBody>
      </p:sp>
      <p:sp>
        <p:nvSpPr>
          <p:cNvPr id="133" name="Google Shape;133;p20"/>
          <p:cNvSpPr txBox="1"/>
          <p:nvPr/>
        </p:nvSpPr>
        <p:spPr>
          <a:xfrm>
            <a:off x="386650" y="1285875"/>
            <a:ext cx="2814600" cy="3201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Prompt engineering needs lots of trials and errors. Subtle changes in prompt wording or LLM parameters can make huge difference of response.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It is believed that </a:t>
            </a:r>
            <a:r>
              <a:rPr lang="en" b="1">
                <a:solidFill>
                  <a:schemeClr val="dk1"/>
                </a:solidFill>
              </a:rPr>
              <a:t>user can get better result by forking exist answers and adding their ideas</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idea is based on ‘fork system’ of several services, such as Github and Kaggle.</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txBox="1"/>
          <p:nvPr/>
        </p:nvSpPr>
        <p:spPr>
          <a:xfrm>
            <a:off x="346950" y="364300"/>
            <a:ext cx="499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rPr>
              <a:t>Implementation Tech Stack</a:t>
            </a:r>
            <a:endParaRPr sz="1800">
              <a:solidFill>
                <a:schemeClr val="dk1"/>
              </a:solidFill>
            </a:endParaRPr>
          </a:p>
        </p:txBody>
      </p:sp>
      <p:sp>
        <p:nvSpPr>
          <p:cNvPr id="139" name="Google Shape;139;p21"/>
          <p:cNvSpPr txBox="1"/>
          <p:nvPr/>
        </p:nvSpPr>
        <p:spPr>
          <a:xfrm>
            <a:off x="386650" y="992805"/>
            <a:ext cx="51795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rPr>
              <a:t>Frontend Web: </a:t>
            </a:r>
            <a:r>
              <a:rPr lang="en" sz="1600" b="1">
                <a:solidFill>
                  <a:schemeClr val="dk1"/>
                </a:solidFill>
              </a:rPr>
              <a:t>React.js + TypeScript</a:t>
            </a:r>
            <a:endParaRPr sz="1600" b="1">
              <a:solidFill>
                <a:schemeClr val="dk1"/>
              </a:solidFill>
            </a:endParaRPr>
          </a:p>
        </p:txBody>
      </p:sp>
      <p:pic>
        <p:nvPicPr>
          <p:cNvPr id="140" name="Google Shape;140;p21"/>
          <p:cNvPicPr preferRelativeResize="0"/>
          <p:nvPr/>
        </p:nvPicPr>
        <p:blipFill>
          <a:blip r:embed="rId3">
            <a:alphaModFix/>
          </a:blip>
          <a:stretch>
            <a:fillRect/>
          </a:stretch>
        </p:blipFill>
        <p:spPr>
          <a:xfrm>
            <a:off x="5844425" y="661012"/>
            <a:ext cx="2446325" cy="1747375"/>
          </a:xfrm>
          <a:prstGeom prst="rect">
            <a:avLst/>
          </a:prstGeom>
          <a:noFill/>
          <a:ln>
            <a:noFill/>
          </a:ln>
        </p:spPr>
      </p:pic>
      <p:pic>
        <p:nvPicPr>
          <p:cNvPr id="141" name="Google Shape;141;p21"/>
          <p:cNvPicPr preferRelativeResize="0"/>
          <p:nvPr/>
        </p:nvPicPr>
        <p:blipFill>
          <a:blip r:embed="rId4">
            <a:alphaModFix/>
          </a:blip>
          <a:stretch>
            <a:fillRect/>
          </a:stretch>
        </p:blipFill>
        <p:spPr>
          <a:xfrm>
            <a:off x="5489225" y="2786050"/>
            <a:ext cx="3156700" cy="1433450"/>
          </a:xfrm>
          <a:prstGeom prst="rect">
            <a:avLst/>
          </a:prstGeom>
          <a:noFill/>
          <a:ln>
            <a:noFill/>
          </a:ln>
        </p:spPr>
      </p:pic>
      <p:sp>
        <p:nvSpPr>
          <p:cNvPr id="142" name="Google Shape;142;p21"/>
          <p:cNvSpPr txBox="1"/>
          <p:nvPr/>
        </p:nvSpPr>
        <p:spPr>
          <a:xfrm>
            <a:off x="386650" y="1410158"/>
            <a:ext cx="51795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chemeClr val="dk1"/>
                </a:solidFill>
              </a:rPr>
              <a:t>Database: </a:t>
            </a:r>
            <a:r>
              <a:rPr lang="en" sz="1600" b="1" dirty="0">
                <a:solidFill>
                  <a:schemeClr val="dk1"/>
                </a:solidFill>
              </a:rPr>
              <a:t>Firebase Realtime Database</a:t>
            </a:r>
            <a:endParaRPr sz="1600" b="1" dirty="0">
              <a:solidFill>
                <a:schemeClr val="dk1"/>
              </a:solidFill>
            </a:endParaRPr>
          </a:p>
        </p:txBody>
      </p:sp>
      <p:pic>
        <p:nvPicPr>
          <p:cNvPr id="143" name="Google Shape;143;p21"/>
          <p:cNvPicPr preferRelativeResize="0"/>
          <p:nvPr/>
        </p:nvPicPr>
        <p:blipFill>
          <a:blip r:embed="rId5">
            <a:alphaModFix/>
          </a:blip>
          <a:stretch>
            <a:fillRect/>
          </a:stretch>
        </p:blipFill>
        <p:spPr>
          <a:xfrm>
            <a:off x="959850" y="2916450"/>
            <a:ext cx="3545226" cy="2065175"/>
          </a:xfrm>
          <a:prstGeom prst="rect">
            <a:avLst/>
          </a:prstGeom>
          <a:noFill/>
          <a:ln>
            <a:noFill/>
          </a:ln>
        </p:spPr>
      </p:pic>
      <p:sp>
        <p:nvSpPr>
          <p:cNvPr id="144" name="Google Shape;144;p21"/>
          <p:cNvSpPr txBox="1"/>
          <p:nvPr/>
        </p:nvSpPr>
        <p:spPr>
          <a:xfrm>
            <a:off x="386650" y="1841258"/>
            <a:ext cx="51795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dk1"/>
                </a:solidFill>
              </a:rPr>
              <a:t>Deployment: </a:t>
            </a:r>
            <a:r>
              <a:rPr lang="en" sz="1600" b="1">
                <a:solidFill>
                  <a:schemeClr val="dk1"/>
                </a:solidFill>
              </a:rPr>
              <a:t>Vercel</a:t>
            </a:r>
            <a:endParaRPr sz="1600" b="1">
              <a:solidFill>
                <a:schemeClr val="dk1"/>
              </a:solidFill>
            </a:endParaRPr>
          </a:p>
        </p:txBody>
      </p:sp>
      <p:sp>
        <p:nvSpPr>
          <p:cNvPr id="2" name="Google Shape;144;p21">
            <a:extLst>
              <a:ext uri="{FF2B5EF4-FFF2-40B4-BE49-F238E27FC236}">
                <a16:creationId xmlns:a16="http://schemas.microsoft.com/office/drawing/2014/main" id="{3C666EB2-17F6-4FC4-A6B9-12F70E7D8527}"/>
              </a:ext>
            </a:extLst>
          </p:cNvPr>
          <p:cNvSpPr txBox="1"/>
          <p:nvPr/>
        </p:nvSpPr>
        <p:spPr>
          <a:xfrm>
            <a:off x="377410" y="2281223"/>
            <a:ext cx="517950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600" b="1" dirty="0">
                <a:solidFill>
                  <a:schemeClr val="dk1"/>
                </a:solidFill>
              </a:rPr>
              <a:t>Serverless </a:t>
            </a:r>
            <a:r>
              <a:rPr lang="en-US" sz="1600" dirty="0">
                <a:solidFill>
                  <a:schemeClr val="dk1"/>
                </a:solidFill>
              </a:rPr>
              <a:t>(no need to manage server manually)</a:t>
            </a:r>
            <a:endParaRPr sz="1600" dirty="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173</TotalTime>
  <Words>1663</Words>
  <Application>Microsoft Macintosh PowerPoint</Application>
  <PresentationFormat>화면 슬라이드 쇼(16:9)</PresentationFormat>
  <Paragraphs>156</Paragraphs>
  <Slides>25</Slides>
  <Notes>25</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25</vt:i4>
      </vt:variant>
    </vt:vector>
  </HeadingPairs>
  <TitlesOfParts>
    <vt:vector size="29" baseType="lpstr">
      <vt:lpstr>Arial</vt:lpstr>
      <vt:lpstr>Roboto</vt:lpstr>
      <vt:lpstr>Times New Roman</vt:lpstr>
      <vt:lpstr>Simple Light</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cp:lastModifiedBy>라이센스1 셀렉트스타</cp:lastModifiedBy>
  <cp:revision>4</cp:revision>
  <dcterms:modified xsi:type="dcterms:W3CDTF">2024-04-12T07:41:10Z</dcterms:modified>
</cp:coreProperties>
</file>